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6858000" cx="12192000"/>
  <p:notesSz cx="6858000" cy="1857375"/>
  <p:embeddedFontLst>
    <p:embeddedFont>
      <p:font typeface="IBM Plex Mono SemiBold"/>
      <p:regular r:id="rId53"/>
      <p:bold r:id="rId54"/>
      <p:italic r:id="rId55"/>
      <p:boldItalic r:id="rId56"/>
    </p:embeddedFont>
    <p:embeddedFont>
      <p:font typeface="IBM Plex Mon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GoogleSlidesCustomDataVersion2">
      <go:slidesCustomData xmlns:go="http://customooxmlschemas.google.com/" r:id="rId61" roundtripDataSignature="AMtx7mjot+8unSg85kAbOdi780gahWmpf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1" Type="http://customschemas.google.com/relationships/presentationmetadata" Target="meta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IBMPlexMono-boldItalic.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IBMPlexMonoSemiBold-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IBMPlexMonoSemiBold-italic.fntdata"/><Relationship Id="rId10" Type="http://schemas.openxmlformats.org/officeDocument/2006/relationships/slide" Target="slides/slide5.xml"/><Relationship Id="rId54" Type="http://schemas.openxmlformats.org/officeDocument/2006/relationships/font" Target="fonts/IBMPlexMonoSemiBold-bold.fntdata"/><Relationship Id="rId13" Type="http://schemas.openxmlformats.org/officeDocument/2006/relationships/slide" Target="slides/slide8.xml"/><Relationship Id="rId57" Type="http://schemas.openxmlformats.org/officeDocument/2006/relationships/font" Target="fonts/IBMPlexMono-regular.fntdata"/><Relationship Id="rId12" Type="http://schemas.openxmlformats.org/officeDocument/2006/relationships/slide" Target="slides/slide7.xml"/><Relationship Id="rId56" Type="http://schemas.openxmlformats.org/officeDocument/2006/relationships/font" Target="fonts/IBMPlexMonoSemiBold-boldItalic.fntdata"/><Relationship Id="rId15" Type="http://schemas.openxmlformats.org/officeDocument/2006/relationships/slide" Target="slides/slide10.xml"/><Relationship Id="rId59" Type="http://schemas.openxmlformats.org/officeDocument/2006/relationships/font" Target="fonts/IBMPlexMono-italic.fntdata"/><Relationship Id="rId14" Type="http://schemas.openxmlformats.org/officeDocument/2006/relationships/slide" Target="slides/slide9.xml"/><Relationship Id="rId58" Type="http://schemas.openxmlformats.org/officeDocument/2006/relationships/font" Target="fonts/IBMPlexMono-bold.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 name="Google Shape;84;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 name="Google Shape;15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8" name="Google Shape;15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7" name="Google Shape;167;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 name="Google Shape;195;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96" name="Google Shape;196;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8" name="Google Shape;20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 name="Google Shape;9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 name="Google Shape;9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1" name="Google Shape;23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7" name="Google Shape;24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8" name="Google Shape;278;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6" name="Google Shape;286;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8" name="Google Shape;98;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2" name="Google Shape;30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0" name="Google Shape;31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8" name="Google Shape;318;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9" name="Google Shape;339;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6" name="Google Shape;346;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3" name="Google Shape;35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 name="Shape 358"/>
        <p:cNvGrpSpPr/>
        <p:nvPr/>
      </p:nvGrpSpPr>
      <p:grpSpPr>
        <a:xfrm>
          <a:off x="0" y="0"/>
          <a:ext cx="0" cy="0"/>
          <a:chOff x="0" y="0"/>
          <a:chExt cx="0" cy="0"/>
        </a:xfrm>
      </p:grpSpPr>
      <p:sp>
        <p:nvSpPr>
          <p:cNvPr id="359" name="Google Shape;359;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0" name="Google Shape;36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2" name="Google Shape;37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9" name="Google Shape;37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9" name="Shape 389"/>
        <p:cNvGrpSpPr/>
        <p:nvPr/>
      </p:nvGrpSpPr>
      <p:grpSpPr>
        <a:xfrm>
          <a:off x="0" y="0"/>
          <a:ext cx="0" cy="0"/>
          <a:chOff x="0" y="0"/>
          <a:chExt cx="0" cy="0"/>
        </a:xfrm>
      </p:grpSpPr>
      <p:sp>
        <p:nvSpPr>
          <p:cNvPr id="390" name="Google Shape;390;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1" name="Google Shape;39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5" name="Google Shape;415;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2" name="Google Shape;422;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 name="Google Shape;118;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Calibri"/>
              <a:buNone/>
            </a:pPr>
            <a:r>
              <a:t/>
            </a:r>
            <a:endParaRPr/>
          </a:p>
        </p:txBody>
      </p:sp>
      <p:sp>
        <p:nvSpPr>
          <p:cNvPr id="119" name="Google Shape;119;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6" name="Google Shape;126;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 name="Google Shape;141;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showMasterSp="0">
  <p:cSld name="1_Blank">
    <p:spTree>
      <p:nvGrpSpPr>
        <p:cNvPr id="11" name="Shape 11"/>
        <p:cNvGrpSpPr/>
        <p:nvPr/>
      </p:nvGrpSpPr>
      <p:grpSpPr>
        <a:xfrm>
          <a:off x="0" y="0"/>
          <a:ext cx="0" cy="0"/>
          <a:chOff x="0" y="0"/>
          <a:chExt cx="0" cy="0"/>
        </a:xfrm>
      </p:grpSpPr>
      <p:sp>
        <p:nvSpPr>
          <p:cNvPr id="12" name="Google Shape;12;p4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rgbClr val="005493"/>
              </a:buClr>
              <a:buSzPts val="4800"/>
              <a:buFont typeface="IBM Plex Mono SemiBold"/>
              <a:buNone/>
              <a:defRPr b="0" i="0" sz="4800" u="none" cap="none" strike="noStrike">
                <a:solidFill>
                  <a:srgbClr val="005493"/>
                </a:solidFill>
                <a:latin typeface="IBM Plex Mono SemiBold"/>
                <a:ea typeface="IBM Plex Mono SemiBold"/>
                <a:cs typeface="IBM Plex Mono SemiBold"/>
                <a:sym typeface="IBM Plex Mono SemiBold"/>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 name="Google Shape;13;p4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6" name="Shape 56"/>
        <p:cNvGrpSpPr/>
        <p:nvPr/>
      </p:nvGrpSpPr>
      <p:grpSpPr>
        <a:xfrm>
          <a:off x="0" y="0"/>
          <a:ext cx="0" cy="0"/>
          <a:chOff x="0" y="0"/>
          <a:chExt cx="0" cy="0"/>
        </a:xfrm>
      </p:grpSpPr>
      <p:sp>
        <p:nvSpPr>
          <p:cNvPr id="57" name="Google Shape;57;p5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8" name="Google Shape;58;p5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Autofit/>
          </a:bodyPr>
          <a:lstStyle>
            <a:lvl1pPr indent="-431800" lvl="0" marL="457200" marR="0" rtl="0" algn="l">
              <a:lnSpc>
                <a:spcPct val="90000"/>
              </a:lnSpc>
              <a:spcBef>
                <a:spcPts val="1000"/>
              </a:spcBef>
              <a:spcAft>
                <a:spcPts val="0"/>
              </a:spcAft>
              <a:buClr>
                <a:schemeClr val="dk1"/>
              </a:buClr>
              <a:buSzPts val="3200"/>
              <a:buFont typeface="Arial"/>
              <a:buChar char="•"/>
              <a:defRPr sz="3200">
                <a:solidFill>
                  <a:schemeClr val="dk1"/>
                </a:solidFill>
                <a:latin typeface="Calibri"/>
                <a:ea typeface="Calibri"/>
                <a:cs typeface="Calibri"/>
                <a:sym typeface="Calibri"/>
              </a:defRPr>
            </a:lvl1pPr>
            <a:lvl2pPr indent="-406400" lvl="1" marL="914400" marR="0" rtl="0" algn="l">
              <a:lnSpc>
                <a:spcPct val="90000"/>
              </a:lnSpc>
              <a:spcBef>
                <a:spcPts val="5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59" name="Google Shape;59;p5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0" name="Google Shape;60;p5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1" name="Google Shape;61;p5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2" name="Google Shape;62;p5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3" name="Shape 63"/>
        <p:cNvGrpSpPr/>
        <p:nvPr/>
      </p:nvGrpSpPr>
      <p:grpSpPr>
        <a:xfrm>
          <a:off x="0" y="0"/>
          <a:ext cx="0" cy="0"/>
          <a:chOff x="0" y="0"/>
          <a:chExt cx="0" cy="0"/>
        </a:xfrm>
      </p:grpSpPr>
      <p:sp>
        <p:nvSpPr>
          <p:cNvPr id="64" name="Google Shape;64;p5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3200"/>
              <a:buFont typeface="Calibri"/>
              <a:buNone/>
              <a:defRPr b="0" i="0" sz="32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5" name="Google Shape;65;p59"/>
          <p:cNvSpPr/>
          <p:nvPr>
            <p:ph idx="2" type="pic"/>
          </p:nvPr>
        </p:nvSpPr>
        <p:spPr>
          <a:xfrm>
            <a:off x="5183188" y="987425"/>
            <a:ext cx="6172200" cy="4873625"/>
          </a:xfrm>
          <a:prstGeom prst="rect">
            <a:avLst/>
          </a:prstGeom>
          <a:noFill/>
          <a:ln>
            <a:noFill/>
          </a:ln>
        </p:spPr>
      </p:sp>
      <p:sp>
        <p:nvSpPr>
          <p:cNvPr id="66" name="Google Shape;66;p5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600"/>
              <a:buFont typeface="Arial"/>
              <a:buNone/>
              <a:defRPr sz="16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2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000"/>
              <a:buFont typeface="Arial"/>
              <a:buNone/>
              <a:defRPr b="0" i="0" sz="1000" u="none" cap="none" strike="noStrike">
                <a:solidFill>
                  <a:schemeClr val="dk1"/>
                </a:solidFill>
                <a:latin typeface="Calibri"/>
                <a:ea typeface="Calibri"/>
                <a:cs typeface="Calibri"/>
                <a:sym typeface="Calibri"/>
              </a:defRPr>
            </a:lvl9pPr>
          </a:lstStyle>
          <a:p/>
        </p:txBody>
      </p:sp>
      <p:sp>
        <p:nvSpPr>
          <p:cNvPr id="67" name="Google Shape;67;p5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8" name="Google Shape;68;p5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69" name="Google Shape;69;p5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0" name="Shape 70"/>
        <p:cNvGrpSpPr/>
        <p:nvPr/>
      </p:nvGrpSpPr>
      <p:grpSpPr>
        <a:xfrm>
          <a:off x="0" y="0"/>
          <a:ext cx="0" cy="0"/>
          <a:chOff x="0" y="0"/>
          <a:chExt cx="0" cy="0"/>
        </a:xfrm>
      </p:grpSpPr>
      <p:sp>
        <p:nvSpPr>
          <p:cNvPr id="71" name="Google Shape;71;p60"/>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2" name="Google Shape;72;p6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3" name="Google Shape;73;p6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4" name="Google Shape;74;p6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75" name="Google Shape;75;p6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6" name="Shape 76"/>
        <p:cNvGrpSpPr/>
        <p:nvPr/>
      </p:nvGrpSpPr>
      <p:grpSpPr>
        <a:xfrm>
          <a:off x="0" y="0"/>
          <a:ext cx="0" cy="0"/>
          <a:chOff x="0" y="0"/>
          <a:chExt cx="0" cy="0"/>
        </a:xfrm>
      </p:grpSpPr>
      <p:sp>
        <p:nvSpPr>
          <p:cNvPr id="77" name="Google Shape;77;p61"/>
          <p:cNvSpPr txBox="1"/>
          <p:nvPr>
            <p:ph type="title"/>
          </p:nvPr>
        </p:nvSpPr>
        <p:spPr>
          <a:xfrm rot="5400000">
            <a:off x="7133431" y="1956594"/>
            <a:ext cx="5811838" cy="26289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8" name="Google Shape;78;p6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79" name="Google Shape;79;p6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0" name="Google Shape;80;p6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1" name="Google Shape;81;p6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4" name="Shape 14"/>
        <p:cNvGrpSpPr/>
        <p:nvPr/>
      </p:nvGrpSpPr>
      <p:grpSpPr>
        <a:xfrm>
          <a:off x="0" y="0"/>
          <a:ext cx="0" cy="0"/>
          <a:chOff x="0" y="0"/>
          <a:chExt cx="0" cy="0"/>
        </a:xfrm>
      </p:grpSpPr>
      <p:sp>
        <p:nvSpPr>
          <p:cNvPr id="15" name="Google Shape;15;p5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6" name="Shape 16"/>
        <p:cNvGrpSpPr/>
        <p:nvPr/>
      </p:nvGrpSpPr>
      <p:grpSpPr>
        <a:xfrm>
          <a:off x="0" y="0"/>
          <a:ext cx="0" cy="0"/>
          <a:chOff x="0" y="0"/>
          <a:chExt cx="0" cy="0"/>
        </a:xfrm>
      </p:grpSpPr>
      <p:sp>
        <p:nvSpPr>
          <p:cNvPr id="17" name="Google Shape;17;p5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dk1"/>
              </a:buClr>
              <a:buSzPts val="6000"/>
              <a:buFont typeface="Calibri"/>
              <a:buNone/>
              <a:defRPr b="0" i="0" sz="60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 name="Google Shape;18;p5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rgbClr val="888888"/>
              </a:buClr>
              <a:buSzPts val="2400"/>
              <a:buFont typeface="Arial"/>
              <a:buNone/>
              <a:defRPr b="0" i="0" sz="2400" u="none" cap="none" strike="noStrike">
                <a:solidFill>
                  <a:srgbClr val="888888"/>
                </a:solidFill>
                <a:latin typeface="Calibri"/>
                <a:ea typeface="Calibri"/>
                <a:cs typeface="Calibri"/>
                <a:sym typeface="Calibri"/>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Calibri"/>
                <a:ea typeface="Calibri"/>
                <a:cs typeface="Calibri"/>
                <a:sym typeface="Calibri"/>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Calibri"/>
                <a:ea typeface="Calibri"/>
                <a:cs typeface="Calibri"/>
                <a:sym typeface="Calibri"/>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Calibri"/>
                <a:ea typeface="Calibri"/>
                <a:cs typeface="Calibri"/>
                <a:sym typeface="Calibri"/>
              </a:defRPr>
            </a:lvl9pPr>
          </a:lstStyle>
          <a:p/>
        </p:txBody>
      </p:sp>
      <p:sp>
        <p:nvSpPr>
          <p:cNvPr id="19" name="Google Shape;19;p5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0" name="Google Shape;20;p5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1" name="Google Shape;21;p5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Vertical Title and Text">
  <p:cSld name="1_Vertical Title and Text">
    <p:spTree>
      <p:nvGrpSpPr>
        <p:cNvPr id="22" name="Shape 22"/>
        <p:cNvGrpSpPr/>
        <p:nvPr/>
      </p:nvGrpSpPr>
      <p:grpSpPr>
        <a:xfrm>
          <a:off x="0" y="0"/>
          <a:ext cx="0" cy="0"/>
          <a:chOff x="0" y="0"/>
          <a:chExt cx="0" cy="0"/>
        </a:xfrm>
      </p:grpSpPr>
      <p:sp>
        <p:nvSpPr>
          <p:cNvPr id="23" name="Google Shape;23;p52"/>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4" name="Google Shape;24;p52"/>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Tree>
  </p:cSld>
  <p:clrMapOvr>
    <a:masterClrMapping/>
  </p:clrMapOvr>
  <p:transition spd="slow">
    <p:push/>
  </p:transition>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53"/>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7" name="Google Shape;27;p5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28" name="Google Shape;28;p53"/>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 name="Google Shape;29;p53"/>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 name="Google Shape;30;p5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1" name="Shape 31"/>
        <p:cNvGrpSpPr/>
        <p:nvPr/>
      </p:nvGrpSpPr>
      <p:grpSpPr>
        <a:xfrm>
          <a:off x="0" y="0"/>
          <a:ext cx="0" cy="0"/>
          <a:chOff x="0" y="0"/>
          <a:chExt cx="0" cy="0"/>
        </a:xfrm>
      </p:grpSpPr>
      <p:sp>
        <p:nvSpPr>
          <p:cNvPr id="32" name="Google Shape;32;p54"/>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 name="Google Shape;33;p5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4" name="Google Shape;34;p5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5" name="Google Shape;35;p54"/>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6" name="Google Shape;36;p54"/>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7" name="Google Shape;37;p5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38" name="Shape 38"/>
        <p:cNvGrpSpPr/>
        <p:nvPr/>
      </p:nvGrpSpPr>
      <p:grpSpPr>
        <a:xfrm>
          <a:off x="0" y="0"/>
          <a:ext cx="0" cy="0"/>
          <a:chOff x="0" y="0"/>
          <a:chExt cx="0" cy="0"/>
        </a:xfrm>
      </p:grpSpPr>
      <p:sp>
        <p:nvSpPr>
          <p:cNvPr id="39" name="Google Shape;39;p55"/>
          <p:cNvSpPr txBox="1"/>
          <p:nvPr>
            <p:ph type="title"/>
          </p:nvPr>
        </p:nvSpPr>
        <p:spPr>
          <a:xfrm>
            <a:off x="839788"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0" name="Google Shape;40;p5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1" name="Google Shape;41;p5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2" name="Google Shape;42;p5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2400"/>
              <a:buFont typeface="Arial"/>
              <a:buNone/>
              <a:defRPr b="1" sz="2400">
                <a:solidFill>
                  <a:schemeClr val="dk1"/>
                </a:solidFill>
                <a:latin typeface="Calibri"/>
                <a:ea typeface="Calibri"/>
                <a:cs typeface="Calibri"/>
                <a:sym typeface="Calibri"/>
              </a:defRPr>
            </a:lvl1pPr>
            <a:lvl2pPr indent="-228600" lvl="1" marL="914400" marR="0" rtl="0" algn="l">
              <a:lnSpc>
                <a:spcPct val="90000"/>
              </a:lnSpc>
              <a:spcBef>
                <a:spcPts val="500"/>
              </a:spcBef>
              <a:spcAft>
                <a:spcPts val="0"/>
              </a:spcAft>
              <a:buClr>
                <a:schemeClr val="dk1"/>
              </a:buClr>
              <a:buSzPts val="2000"/>
              <a:buFont typeface="Arial"/>
              <a:buNone/>
              <a:defRPr b="1" i="0" sz="2000" u="none" cap="none" strike="noStrike">
                <a:solidFill>
                  <a:schemeClr val="dk1"/>
                </a:solidFill>
                <a:latin typeface="Calibri"/>
                <a:ea typeface="Calibri"/>
                <a:cs typeface="Calibri"/>
                <a:sym typeface="Calibri"/>
              </a:defRPr>
            </a:lvl2pPr>
            <a:lvl3pPr indent="-228600" lvl="2" marL="1371600" marR="0" rtl="0" algn="l">
              <a:lnSpc>
                <a:spcPct val="90000"/>
              </a:lnSpc>
              <a:spcBef>
                <a:spcPts val="500"/>
              </a:spcBef>
              <a:spcAft>
                <a:spcPts val="0"/>
              </a:spcAft>
              <a:buClr>
                <a:schemeClr val="dk1"/>
              </a:buClr>
              <a:buSzPts val="1800"/>
              <a:buFont typeface="Arial"/>
              <a:buNone/>
              <a:defRPr b="1" i="0" sz="1800" u="none" cap="none" strike="noStrike">
                <a:solidFill>
                  <a:schemeClr val="dk1"/>
                </a:solidFill>
                <a:latin typeface="Calibri"/>
                <a:ea typeface="Calibri"/>
                <a:cs typeface="Calibri"/>
                <a:sym typeface="Calibri"/>
              </a:defRPr>
            </a:lvl3pPr>
            <a:lvl4pPr indent="-228600" lvl="3" marL="1828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4pPr>
            <a:lvl5pPr indent="-228600" lvl="4" marL="22860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5pPr>
            <a:lvl6pPr indent="-228600" lvl="5" marL="27432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6pPr>
            <a:lvl7pPr indent="-228600" lvl="6" marL="32004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7pPr>
            <a:lvl8pPr indent="-228600" lvl="7" marL="36576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8pPr>
            <a:lvl9pPr indent="-228600" lvl="8" marL="4114800" marR="0" rtl="0" algn="l">
              <a:lnSpc>
                <a:spcPct val="90000"/>
              </a:lnSpc>
              <a:spcBef>
                <a:spcPts val="500"/>
              </a:spcBef>
              <a:spcAft>
                <a:spcPts val="0"/>
              </a:spcAft>
              <a:buClr>
                <a:schemeClr val="dk1"/>
              </a:buClr>
              <a:buSzPts val="1600"/>
              <a:buFont typeface="Arial"/>
              <a:buNone/>
              <a:defRPr b="1" i="0" sz="1600" u="none" cap="none" strike="noStrike">
                <a:solidFill>
                  <a:schemeClr val="dk1"/>
                </a:solidFill>
                <a:latin typeface="Calibri"/>
                <a:ea typeface="Calibri"/>
                <a:cs typeface="Calibri"/>
                <a:sym typeface="Calibri"/>
              </a:defRPr>
            </a:lvl9pPr>
          </a:lstStyle>
          <a:p/>
        </p:txBody>
      </p:sp>
      <p:sp>
        <p:nvSpPr>
          <p:cNvPr id="43" name="Google Shape;43;p5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dk1"/>
              </a:buClr>
              <a:buSzPts val="2800"/>
              <a:buFont typeface="Arial"/>
              <a:buChar char="•"/>
              <a:defRPr sz="2800">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4" name="Google Shape;44;p55"/>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5" name="Google Shape;45;p55"/>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6" name="Google Shape;46;p5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 name="Shape 47"/>
        <p:cNvGrpSpPr/>
        <p:nvPr/>
      </p:nvGrpSpPr>
      <p:grpSpPr>
        <a:xfrm>
          <a:off x="0" y="0"/>
          <a:ext cx="0" cy="0"/>
          <a:chOff x="0" y="0"/>
          <a:chExt cx="0" cy="0"/>
        </a:xfrm>
      </p:grpSpPr>
      <p:sp>
        <p:nvSpPr>
          <p:cNvPr id="48" name="Google Shape;48;p56"/>
          <p:cNvSpPr txBox="1"/>
          <p:nvPr>
            <p:ph type="title"/>
          </p:nvPr>
        </p:nvSpPr>
        <p:spPr>
          <a:xfrm>
            <a:off x="838200" y="365125"/>
            <a:ext cx="10515600" cy="1325563"/>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9" name="Google Shape;49;p56"/>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0" name="Google Shape;50;p56"/>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1" name="Google Shape;51;p5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2" name="Shape 52"/>
        <p:cNvGrpSpPr/>
        <p:nvPr/>
      </p:nvGrpSpPr>
      <p:grpSpPr>
        <a:xfrm>
          <a:off x="0" y="0"/>
          <a:ext cx="0" cy="0"/>
          <a:chOff x="0" y="0"/>
          <a:chExt cx="0" cy="0"/>
        </a:xfrm>
      </p:grpSpPr>
      <p:sp>
        <p:nvSpPr>
          <p:cNvPr id="53" name="Google Shape;53;p5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4" name="Google Shape;54;p5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5" name="Google Shape;55;p5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4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rgbClr val="1C7DDB"/>
                </a:solidFill>
                <a:latin typeface="Arial"/>
                <a:ea typeface="Arial"/>
                <a:cs typeface="Arial"/>
                <a:sym typeface="Arial"/>
              </a:defRPr>
            </a:lvl1pPr>
            <a:lvl2pPr indent="0" lvl="1" marL="0" marR="0" rtl="0" algn="r">
              <a:spcBef>
                <a:spcPts val="0"/>
              </a:spcBef>
              <a:buNone/>
              <a:defRPr b="0" i="0" sz="1600" u="none" cap="none" strike="noStrike">
                <a:solidFill>
                  <a:srgbClr val="1C7DDB"/>
                </a:solidFill>
                <a:latin typeface="Arial"/>
                <a:ea typeface="Arial"/>
                <a:cs typeface="Arial"/>
                <a:sym typeface="Arial"/>
              </a:defRPr>
            </a:lvl2pPr>
            <a:lvl3pPr indent="0" lvl="2" marL="0" marR="0" rtl="0" algn="r">
              <a:spcBef>
                <a:spcPts val="0"/>
              </a:spcBef>
              <a:buNone/>
              <a:defRPr b="0" i="0" sz="1600" u="none" cap="none" strike="noStrike">
                <a:solidFill>
                  <a:srgbClr val="1C7DDB"/>
                </a:solidFill>
                <a:latin typeface="Arial"/>
                <a:ea typeface="Arial"/>
                <a:cs typeface="Arial"/>
                <a:sym typeface="Arial"/>
              </a:defRPr>
            </a:lvl3pPr>
            <a:lvl4pPr indent="0" lvl="3" marL="0" marR="0" rtl="0" algn="r">
              <a:spcBef>
                <a:spcPts val="0"/>
              </a:spcBef>
              <a:buNone/>
              <a:defRPr b="0" i="0" sz="1600" u="none" cap="none" strike="noStrike">
                <a:solidFill>
                  <a:srgbClr val="1C7DDB"/>
                </a:solidFill>
                <a:latin typeface="Arial"/>
                <a:ea typeface="Arial"/>
                <a:cs typeface="Arial"/>
                <a:sym typeface="Arial"/>
              </a:defRPr>
            </a:lvl4pPr>
            <a:lvl5pPr indent="0" lvl="4" marL="0" marR="0" rtl="0" algn="r">
              <a:spcBef>
                <a:spcPts val="0"/>
              </a:spcBef>
              <a:buNone/>
              <a:defRPr b="0" i="0" sz="1600" u="none" cap="none" strike="noStrike">
                <a:solidFill>
                  <a:srgbClr val="1C7DDB"/>
                </a:solidFill>
                <a:latin typeface="Arial"/>
                <a:ea typeface="Arial"/>
                <a:cs typeface="Arial"/>
                <a:sym typeface="Arial"/>
              </a:defRPr>
            </a:lvl5pPr>
            <a:lvl6pPr indent="0" lvl="5" marL="0" marR="0" rtl="0" algn="r">
              <a:spcBef>
                <a:spcPts val="0"/>
              </a:spcBef>
              <a:buNone/>
              <a:defRPr b="0" i="0" sz="1600" u="none" cap="none" strike="noStrike">
                <a:solidFill>
                  <a:srgbClr val="1C7DDB"/>
                </a:solidFill>
                <a:latin typeface="Arial"/>
                <a:ea typeface="Arial"/>
                <a:cs typeface="Arial"/>
                <a:sym typeface="Arial"/>
              </a:defRPr>
            </a:lvl6pPr>
            <a:lvl7pPr indent="0" lvl="6" marL="0" marR="0" rtl="0" algn="r">
              <a:spcBef>
                <a:spcPts val="0"/>
              </a:spcBef>
              <a:buNone/>
              <a:defRPr b="0" i="0" sz="1600" u="none" cap="none" strike="noStrike">
                <a:solidFill>
                  <a:srgbClr val="1C7DDB"/>
                </a:solidFill>
                <a:latin typeface="Arial"/>
                <a:ea typeface="Arial"/>
                <a:cs typeface="Arial"/>
                <a:sym typeface="Arial"/>
              </a:defRPr>
            </a:lvl7pPr>
            <a:lvl8pPr indent="0" lvl="7" marL="0" marR="0" rtl="0" algn="r">
              <a:spcBef>
                <a:spcPts val="0"/>
              </a:spcBef>
              <a:buNone/>
              <a:defRPr b="0" i="0" sz="1600" u="none" cap="none" strike="noStrike">
                <a:solidFill>
                  <a:srgbClr val="1C7DDB"/>
                </a:solidFill>
                <a:latin typeface="Arial"/>
                <a:ea typeface="Arial"/>
                <a:cs typeface="Arial"/>
                <a:sym typeface="Arial"/>
              </a:defRPr>
            </a:lvl8pPr>
            <a:lvl9pPr indent="0" lvl="8" marL="0" marR="0" rtl="0" algn="r">
              <a:spcBef>
                <a:spcPts val="0"/>
              </a:spcBef>
              <a:buNone/>
              <a:defRPr b="0" i="0" sz="1600" u="none" cap="none" strike="noStrike">
                <a:solidFill>
                  <a:srgbClr val="1C7DDB"/>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jp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hyperlink" Target="https://github.com/m4ryan/Capstone-Project/blob/main/SpaceX_Data_Wrangling.ipynb" TargetMode="External"/><Relationship Id="rId5"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4.png"/><Relationship Id="rId4" Type="http://schemas.openxmlformats.org/officeDocument/2006/relationships/hyperlink" Target="https://github.com/m4ryan/Capstone-Project/blob/main/SpaceX_EDA_Data_Visualization.ipynb" TargetMode="External"/><Relationship Id="rId5" Type="http://schemas.openxmlformats.org/officeDocument/2006/relationships/image" Target="../media/image3.png"/><Relationship Id="rId6"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hyperlink" Target="https://github.com/m4ryan/Capstone-Project/blob/main/SpaceX_EDA_SQL.ipynb"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hyperlink" Target="https://github.com/m4ryan/Capstone-Project/blob/main/SpaceX_Interactive_Visual_Analytics_Plotly.py"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github.com/m4ryan/Capstone-Project/blob/main/SpaceX_Predictive_Analytics.ipynb"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4.png"/><Relationship Id="rId4"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14.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4.png"/><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2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4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4.png"/><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7.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3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4.png"/><Relationship Id="rId4" Type="http://schemas.openxmlformats.org/officeDocument/2006/relationships/hyperlink" Target="https://github.com/m4ryan/Capstone-Project/blob/main/SpaceX_Data_Collection_API.ipynb" TargetMode="External"/><Relationship Id="rId5"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github.com/m4ryan/Capstone-Project/blob/main/SpaceX_Web_Scraping.ipynb" TargetMode="External"/><Relationship Id="rId5"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85" name="Shape 85"/>
        <p:cNvGrpSpPr/>
        <p:nvPr/>
      </p:nvGrpSpPr>
      <p:grpSpPr>
        <a:xfrm>
          <a:off x="0" y="0"/>
          <a:ext cx="0" cy="0"/>
          <a:chOff x="0" y="0"/>
          <a:chExt cx="0" cy="0"/>
        </a:xfrm>
      </p:grpSpPr>
      <p:sp>
        <p:nvSpPr>
          <p:cNvPr id="86" name="Google Shape;86;p1"/>
          <p:cNvSpPr txBox="1"/>
          <p:nvPr/>
        </p:nvSpPr>
        <p:spPr>
          <a:xfrm>
            <a:off x="888546" y="4568734"/>
            <a:ext cx="2514600" cy="6465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2"/>
                </a:solidFill>
              </a:rPr>
              <a:t>Maryam Ibrahim</a:t>
            </a:r>
            <a:endParaRPr/>
          </a:p>
          <a:p>
            <a:pPr indent="0" lvl="0" marL="0" marR="0" rtl="0" algn="l">
              <a:spcBef>
                <a:spcPts val="0"/>
              </a:spcBef>
              <a:spcAft>
                <a:spcPts val="0"/>
              </a:spcAft>
              <a:buNone/>
            </a:pPr>
            <a:r>
              <a:rPr lang="en-US" sz="1800">
                <a:solidFill>
                  <a:schemeClr val="lt2"/>
                </a:solidFill>
              </a:rPr>
              <a:t>10.12.2024</a:t>
            </a:r>
            <a:endParaRPr/>
          </a:p>
        </p:txBody>
      </p:sp>
      <p:pic>
        <p:nvPicPr>
          <p:cNvPr descr="IBM Skills Network Logo - Horizontal-noai copy.png" id="87" name="Google Shape;87;p1"/>
          <p:cNvPicPr preferRelativeResize="0"/>
          <p:nvPr/>
        </p:nvPicPr>
        <p:blipFill rotWithShape="1">
          <a:blip r:embed="rId4">
            <a:alphaModFix/>
          </a:blip>
          <a:srcRect b="0" l="0" r="0" t="0"/>
          <a:stretch/>
        </p:blipFill>
        <p:spPr>
          <a:xfrm>
            <a:off x="889820" y="676828"/>
            <a:ext cx="2104103" cy="629183"/>
          </a:xfrm>
          <a:prstGeom prst="rect">
            <a:avLst/>
          </a:prstGeom>
          <a:noFill/>
          <a:ln>
            <a:noFill/>
          </a:ln>
        </p:spPr>
      </p:pic>
    </p:spTree>
  </p:cSld>
  <p:clrMapOvr>
    <a:masterClrMapping/>
  </p:clrMapOvr>
  <p:transition spd="slow">
    <p:push/>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1" name="Shape 151"/>
        <p:cNvGrpSpPr/>
        <p:nvPr/>
      </p:nvGrpSpPr>
      <p:grpSpPr>
        <a:xfrm>
          <a:off x="0" y="0"/>
          <a:ext cx="0" cy="0"/>
          <a:chOff x="0" y="0"/>
          <a:chExt cx="0" cy="0"/>
        </a:xfrm>
      </p:grpSpPr>
      <p:sp>
        <p:nvSpPr>
          <p:cNvPr id="152" name="Google Shape;152;p1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53" name="Google Shape;153;p10"/>
          <p:cNvSpPr txBox="1"/>
          <p:nvPr>
            <p:ph idx="1" type="body"/>
          </p:nvPr>
        </p:nvSpPr>
        <p:spPr>
          <a:xfrm>
            <a:off x="1155599" y="1481213"/>
            <a:ext cx="89757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conducted exploratory data analysis to determine the training labels. I calculated the number of launches at each site and analyzed the frequency of each orbit type. I created a landing outcome label from the outcome column and exported the results to a CSV file.</a:t>
            </a:r>
            <a:endParaRPr sz="2200">
              <a:solidFill>
                <a:srgbClr val="292929"/>
              </a:solidFill>
            </a:endParaRPr>
          </a:p>
          <a:p>
            <a:pPr indent="-50800" lvl="0" marL="228600" marR="0" rtl="0" algn="l">
              <a:lnSpc>
                <a:spcPct val="90000"/>
              </a:lnSpc>
              <a:spcBef>
                <a:spcPts val="1200"/>
              </a:spcBef>
              <a:spcAft>
                <a:spcPts val="0"/>
              </a:spcAft>
              <a:buClr>
                <a:schemeClr val="dk1"/>
              </a:buClr>
              <a:buSzPts val="2800"/>
              <a:buFont typeface="Arial"/>
              <a:buNone/>
            </a:pPr>
            <a:r>
              <a:rPr lang="en-US" sz="2200" u="sng">
                <a:solidFill>
                  <a:schemeClr val="hlink"/>
                </a:solidFill>
                <a:hlinkClick r:id="rId4"/>
              </a:rPr>
              <a:t>https://github.com/m4ryan/Capstone-Project/blob/main/SpaceX_Data_Wrangling.ipynb</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54" name="Google Shape;154;p1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Wrangling</a:t>
            </a:r>
            <a:endParaRPr/>
          </a:p>
        </p:txBody>
      </p:sp>
      <p:pic>
        <p:nvPicPr>
          <p:cNvPr id="155" name="Google Shape;155;p10"/>
          <p:cNvPicPr preferRelativeResize="0"/>
          <p:nvPr/>
        </p:nvPicPr>
        <p:blipFill>
          <a:blip r:embed="rId5">
            <a:alphaModFix/>
          </a:blip>
          <a:stretch>
            <a:fillRect/>
          </a:stretch>
        </p:blipFill>
        <p:spPr>
          <a:xfrm>
            <a:off x="4552525" y="4103875"/>
            <a:ext cx="4053376" cy="26798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59" name="Shape 159"/>
        <p:cNvGrpSpPr/>
        <p:nvPr/>
      </p:nvGrpSpPr>
      <p:grpSpPr>
        <a:xfrm>
          <a:off x="0" y="0"/>
          <a:ext cx="0" cy="0"/>
          <a:chOff x="0" y="0"/>
          <a:chExt cx="0" cy="0"/>
        </a:xfrm>
      </p:grpSpPr>
      <p:sp>
        <p:nvSpPr>
          <p:cNvPr id="160" name="Google Shape;160;p1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61" name="Google Shape;161;p1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analyzed the data by visualizing the connections between flight number and launch site, payload and launch site, success rate across different orbit types, flight number and orbit type, and the annual trend of launch success.</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https://github.com/m4ryan/Capstone-Project/blob/main/SpaceX_EDA_Data_Visualization.ipynb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62" name="Google Shape;162;p1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Data Visualization</a:t>
            </a:r>
            <a:endParaRPr/>
          </a:p>
        </p:txBody>
      </p:sp>
      <p:pic>
        <p:nvPicPr>
          <p:cNvPr id="163" name="Google Shape;163;p11"/>
          <p:cNvPicPr preferRelativeResize="0"/>
          <p:nvPr/>
        </p:nvPicPr>
        <p:blipFill rotWithShape="1">
          <a:blip r:embed="rId5">
            <a:alphaModFix/>
          </a:blip>
          <a:srcRect b="0" l="0" r="0" t="0"/>
          <a:stretch/>
        </p:blipFill>
        <p:spPr>
          <a:xfrm>
            <a:off x="770001" y="4389401"/>
            <a:ext cx="4477100" cy="2468600"/>
          </a:xfrm>
          <a:prstGeom prst="rect">
            <a:avLst/>
          </a:prstGeom>
          <a:noFill/>
          <a:ln>
            <a:noFill/>
          </a:ln>
        </p:spPr>
      </p:pic>
      <p:pic>
        <p:nvPicPr>
          <p:cNvPr id="164" name="Google Shape;164;p11"/>
          <p:cNvPicPr preferRelativeResize="0"/>
          <p:nvPr/>
        </p:nvPicPr>
        <p:blipFill rotWithShape="1">
          <a:blip r:embed="rId6">
            <a:alphaModFix/>
          </a:blip>
          <a:srcRect b="0" l="0" r="0" t="0"/>
          <a:stretch/>
        </p:blipFill>
        <p:spPr>
          <a:xfrm>
            <a:off x="5945600" y="4246343"/>
            <a:ext cx="4570000" cy="261165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68" name="Shape 168"/>
        <p:cNvGrpSpPr/>
        <p:nvPr/>
      </p:nvGrpSpPr>
      <p:grpSpPr>
        <a:xfrm>
          <a:off x="0" y="0"/>
          <a:ext cx="0" cy="0"/>
          <a:chOff x="0" y="0"/>
          <a:chExt cx="0" cy="0"/>
        </a:xfrm>
      </p:grpSpPr>
      <p:sp>
        <p:nvSpPr>
          <p:cNvPr id="169" name="Google Shape;169;p1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0" name="Google Shape;170;p12"/>
          <p:cNvSpPr txBox="1"/>
          <p:nvPr>
            <p:ph idx="1" type="body"/>
          </p:nvPr>
        </p:nvSpPr>
        <p:spPr>
          <a:xfrm>
            <a:off x="770010" y="1806575"/>
            <a:ext cx="9745589" cy="4351338"/>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200"/>
              </a:spcBef>
              <a:spcAft>
                <a:spcPts val="0"/>
              </a:spcAft>
              <a:buClr>
                <a:schemeClr val="dk1"/>
              </a:buClr>
              <a:buSzPts val="1100"/>
              <a:buFont typeface="Arial"/>
              <a:buNone/>
            </a:pPr>
            <a:r>
              <a:rPr lang="en-US" sz="2200">
                <a:solidFill>
                  <a:srgbClr val="292929"/>
                </a:solidFill>
              </a:rPr>
              <a:t>I loaded the SpaceX dataset into a PostgreSQL database directly from the Jupyter notebook. Using SQL, I performed exploratory data analysis to gain insights from the data. I wrote queries to retrieve information such as:</a:t>
            </a:r>
            <a:endParaRPr sz="2200">
              <a:solidFill>
                <a:srgbClr val="292929"/>
              </a:solidFill>
            </a:endParaRPr>
          </a:p>
          <a:p>
            <a:pPr indent="-298450" lvl="0" marL="457200" rtl="0" algn="l">
              <a:lnSpc>
                <a:spcPct val="115000"/>
              </a:lnSpc>
              <a:spcBef>
                <a:spcPts val="1200"/>
              </a:spcBef>
              <a:spcAft>
                <a:spcPts val="0"/>
              </a:spcAft>
              <a:buClr>
                <a:schemeClr val="dk1"/>
              </a:buClr>
              <a:buSzPts val="1100"/>
              <a:buChar char="●"/>
            </a:pPr>
            <a:r>
              <a:rPr lang="en-US" sz="2200">
                <a:solidFill>
                  <a:srgbClr val="292929"/>
                </a:solidFill>
              </a:rPr>
              <a:t>The names of unique launch sites in the space mission.</a:t>
            </a:r>
            <a:endParaRPr sz="2200">
              <a:solidFill>
                <a:srgbClr val="292929"/>
              </a:solidFill>
            </a:endParaRPr>
          </a:p>
          <a:p>
            <a:pPr indent="-298450" lvl="0" marL="457200" rtl="0" algn="l">
              <a:lnSpc>
                <a:spcPct val="115000"/>
              </a:lnSpc>
              <a:spcBef>
                <a:spcPts val="0"/>
              </a:spcBef>
              <a:spcAft>
                <a:spcPts val="0"/>
              </a:spcAft>
              <a:buClr>
                <a:schemeClr val="dk1"/>
              </a:buClr>
              <a:buSzPts val="1100"/>
              <a:buChar char="●"/>
            </a:pPr>
            <a:r>
              <a:rPr lang="en-US" sz="2200">
                <a:solidFill>
                  <a:srgbClr val="292929"/>
                </a:solidFill>
              </a:rPr>
              <a:t>The total payload mass carried by boosters launched by NASA (CRS).</a:t>
            </a:r>
            <a:endParaRPr sz="2200">
              <a:solidFill>
                <a:srgbClr val="292929"/>
              </a:solidFill>
            </a:endParaRPr>
          </a:p>
          <a:p>
            <a:pPr indent="-298450" lvl="0" marL="457200" rtl="0" algn="l">
              <a:lnSpc>
                <a:spcPct val="115000"/>
              </a:lnSpc>
              <a:spcBef>
                <a:spcPts val="0"/>
              </a:spcBef>
              <a:spcAft>
                <a:spcPts val="0"/>
              </a:spcAft>
              <a:buClr>
                <a:schemeClr val="dk1"/>
              </a:buClr>
              <a:buSzPts val="1100"/>
              <a:buChar char="●"/>
            </a:pPr>
            <a:r>
              <a:rPr lang="en-US" sz="2200">
                <a:solidFill>
                  <a:srgbClr val="292929"/>
                </a:solidFill>
              </a:rPr>
              <a:t>The average payload mass carried by booster version F9 v1.1.</a:t>
            </a:r>
            <a:endParaRPr sz="2200">
              <a:solidFill>
                <a:srgbClr val="292929"/>
              </a:solidFill>
            </a:endParaRPr>
          </a:p>
          <a:p>
            <a:pPr indent="-298450" lvl="0" marL="457200" rtl="0" algn="l">
              <a:lnSpc>
                <a:spcPct val="115000"/>
              </a:lnSpc>
              <a:spcBef>
                <a:spcPts val="0"/>
              </a:spcBef>
              <a:spcAft>
                <a:spcPts val="0"/>
              </a:spcAft>
              <a:buClr>
                <a:schemeClr val="dk1"/>
              </a:buClr>
              <a:buSzPts val="1100"/>
              <a:buChar char="●"/>
            </a:pPr>
            <a:r>
              <a:rPr lang="en-US" sz="2200">
                <a:solidFill>
                  <a:srgbClr val="292929"/>
                </a:solidFill>
              </a:rPr>
              <a:t>The total number of successful and failed mission outcomes.</a:t>
            </a:r>
            <a:endParaRPr sz="2200">
              <a:solidFill>
                <a:srgbClr val="292929"/>
              </a:solidFill>
            </a:endParaRPr>
          </a:p>
          <a:p>
            <a:pPr indent="-298450" lvl="0" marL="457200" rtl="0" algn="l">
              <a:lnSpc>
                <a:spcPct val="115000"/>
              </a:lnSpc>
              <a:spcBef>
                <a:spcPts val="0"/>
              </a:spcBef>
              <a:spcAft>
                <a:spcPts val="0"/>
              </a:spcAft>
              <a:buClr>
                <a:schemeClr val="dk1"/>
              </a:buClr>
              <a:buSzPts val="1100"/>
              <a:buChar char="●"/>
            </a:pPr>
            <a:r>
              <a:rPr lang="en-US" sz="2200">
                <a:solidFill>
                  <a:srgbClr val="292929"/>
                </a:solidFill>
              </a:rPr>
              <a:t>The failed landing outcomes on the drone ship, along with their booster version and launch site names.</a:t>
            </a:r>
            <a:endParaRPr sz="2200">
              <a:solidFill>
                <a:srgbClr val="292929"/>
              </a:solidFill>
            </a:endParaRPr>
          </a:p>
          <a:p>
            <a:pPr indent="0" lvl="0" marL="457200" rtl="0" algn="l">
              <a:lnSpc>
                <a:spcPct val="115000"/>
              </a:lnSpc>
              <a:spcBef>
                <a:spcPts val="1200"/>
              </a:spcBef>
              <a:spcAft>
                <a:spcPts val="0"/>
              </a:spcAft>
              <a:buNone/>
            </a:pPr>
            <a:r>
              <a:rPr lang="en-US" sz="2200" u="sng">
                <a:solidFill>
                  <a:schemeClr val="hlink"/>
                </a:solidFill>
                <a:hlinkClick r:id="rId4"/>
              </a:rPr>
              <a:t>https://github.com/m4ryan/Capstone-Project/blob/main/SpaceX_EDA_SQL.ipynb</a:t>
            </a:r>
            <a:endParaRPr sz="2200">
              <a:solidFill>
                <a:srgbClr val="292929"/>
              </a:solidFill>
            </a:endParaRPr>
          </a:p>
          <a:p>
            <a:pPr indent="-50800" lvl="0" marL="228600" rtl="0" algn="l">
              <a:lnSpc>
                <a:spcPct val="90000"/>
              </a:lnSpc>
              <a:spcBef>
                <a:spcPts val="1200"/>
              </a:spcBef>
              <a:spcAft>
                <a:spcPts val="0"/>
              </a:spcAft>
              <a:buClr>
                <a:schemeClr val="dk1"/>
              </a:buClr>
              <a:buSzPts val="2800"/>
              <a:buFont typeface="Arial"/>
              <a:buNone/>
            </a:pPr>
            <a:r>
              <a:t/>
            </a:r>
            <a:endParaRPr sz="2200">
              <a:solidFill>
                <a:srgbClr val="292929"/>
              </a:solidFill>
            </a:endParaRPr>
          </a:p>
          <a:p>
            <a:pPr indent="-50800" lvl="0" marL="228600" marR="0" rtl="0" algn="l">
              <a:lnSpc>
                <a:spcPct val="90000"/>
              </a:lnSpc>
              <a:spcBef>
                <a:spcPts val="1000"/>
              </a:spcBef>
              <a:spcAft>
                <a:spcPts val="0"/>
              </a:spcAft>
              <a:buClr>
                <a:schemeClr val="dk1"/>
              </a:buClr>
              <a:buSzPts val="2800"/>
              <a:buFont typeface="Arial"/>
              <a:buNone/>
            </a:pPr>
            <a:r>
              <a:t/>
            </a:r>
            <a:endParaRPr sz="2200">
              <a:solidFill>
                <a:srgbClr val="292929"/>
              </a:solidFill>
            </a:endParaRPr>
          </a:p>
        </p:txBody>
      </p:sp>
      <p:sp>
        <p:nvSpPr>
          <p:cNvPr id="171" name="Google Shape;171;p1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EDA with SQL</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75" name="Shape 175"/>
        <p:cNvGrpSpPr/>
        <p:nvPr/>
      </p:nvGrpSpPr>
      <p:grpSpPr>
        <a:xfrm>
          <a:off x="0" y="0"/>
          <a:ext cx="0" cy="0"/>
          <a:chOff x="0" y="0"/>
          <a:chExt cx="0" cy="0"/>
        </a:xfrm>
      </p:grpSpPr>
      <p:sp>
        <p:nvSpPr>
          <p:cNvPr id="176" name="Google Shape;176;p1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77" name="Google Shape;177;p13"/>
          <p:cNvSpPr txBox="1"/>
          <p:nvPr>
            <p:ph idx="1" type="body"/>
          </p:nvPr>
        </p:nvSpPr>
        <p:spPr>
          <a:xfrm>
            <a:off x="838200" y="1875054"/>
            <a:ext cx="10515600"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200">
                <a:solidFill>
                  <a:srgbClr val="292929"/>
                </a:solidFill>
              </a:rPr>
              <a:t>I marked all launch sites on a Folium map and added map objects such as markers, circles, and lines to indicate the success or failure of launches for each site. I assigned the launch outcomes (failure or success) to classes 0 and 1, with 0 representing failure and 1 representing success. Using color-labeled marker clusters, I identified which launch sites had relatively high success rates. I also calculated the distances between launch sites and their proximities, answering questions like:</a:t>
            </a:r>
            <a:endParaRPr sz="2200">
              <a:solidFill>
                <a:srgbClr val="292929"/>
              </a:solidFill>
            </a:endParaRPr>
          </a:p>
          <a:p>
            <a:pPr indent="-298450" lvl="0" marL="457200" rtl="0" algn="l">
              <a:lnSpc>
                <a:spcPct val="115000"/>
              </a:lnSpc>
              <a:spcBef>
                <a:spcPts val="1200"/>
              </a:spcBef>
              <a:spcAft>
                <a:spcPts val="0"/>
              </a:spcAft>
              <a:buClr>
                <a:schemeClr val="dk1"/>
              </a:buClr>
              <a:buSzPts val="1100"/>
              <a:buChar char="●"/>
            </a:pPr>
            <a:r>
              <a:rPr lang="en-US" sz="2200">
                <a:solidFill>
                  <a:srgbClr val="292929"/>
                </a:solidFill>
              </a:rPr>
              <a:t>Are launch sites located near railways, highways, and coastlines?</a:t>
            </a:r>
            <a:endParaRPr sz="2200">
              <a:solidFill>
                <a:srgbClr val="292929"/>
              </a:solidFill>
            </a:endParaRPr>
          </a:p>
          <a:p>
            <a:pPr indent="-298450" lvl="0" marL="457200" rtl="0" algn="l">
              <a:lnSpc>
                <a:spcPct val="115000"/>
              </a:lnSpc>
              <a:spcBef>
                <a:spcPts val="0"/>
              </a:spcBef>
              <a:spcAft>
                <a:spcPts val="0"/>
              </a:spcAft>
              <a:buClr>
                <a:schemeClr val="dk1"/>
              </a:buClr>
              <a:buSzPts val="1100"/>
              <a:buChar char="●"/>
            </a:pPr>
            <a:r>
              <a:rPr lang="en-US" sz="2200">
                <a:solidFill>
                  <a:srgbClr val="292929"/>
                </a:solidFill>
              </a:rPr>
              <a:t>Do launch sites maintain a certain distance from cities?</a:t>
            </a:r>
            <a:endParaRPr sz="2200">
              <a:solidFill>
                <a:srgbClr val="292929"/>
              </a:solidFill>
            </a:endParaRPr>
          </a:p>
        </p:txBody>
      </p:sp>
      <p:sp>
        <p:nvSpPr>
          <p:cNvPr id="178" name="Google Shape;178;p1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an Interactive Map with Folium</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2" name="Shape 182"/>
        <p:cNvGrpSpPr/>
        <p:nvPr/>
      </p:nvGrpSpPr>
      <p:grpSpPr>
        <a:xfrm>
          <a:off x="0" y="0"/>
          <a:ext cx="0" cy="0"/>
          <a:chOff x="0" y="0"/>
          <a:chExt cx="0" cy="0"/>
        </a:xfrm>
      </p:grpSpPr>
      <p:sp>
        <p:nvSpPr>
          <p:cNvPr id="183" name="Google Shape;183;p1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84" name="Google Shape;184;p1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200"/>
              </a:spcBef>
              <a:spcAft>
                <a:spcPts val="0"/>
              </a:spcAft>
              <a:buClr>
                <a:schemeClr val="dk1"/>
              </a:buClr>
              <a:buSzPts val="1100"/>
              <a:buFont typeface="Arial"/>
              <a:buNone/>
            </a:pPr>
            <a:r>
              <a:rPr lang="en-US" sz="2200">
                <a:solidFill>
                  <a:srgbClr val="292929"/>
                </a:solidFill>
              </a:rPr>
              <a:t>I built an interactive dashboard using Plotly Dash. I plotted pie charts to show the total number of launches at each site and created scatter graphs to visualize the relationship between launch outcomes and payload mass (kg) for different booster versions.</a:t>
            </a:r>
            <a:endParaRPr sz="2200">
              <a:solidFill>
                <a:srgbClr val="292929"/>
              </a:solidFill>
            </a:endParaRPr>
          </a:p>
          <a:p>
            <a:pPr indent="0" lvl="0" marL="0" marR="0" rtl="0" algn="l">
              <a:lnSpc>
                <a:spcPct val="90000"/>
              </a:lnSpc>
              <a:spcBef>
                <a:spcPts val="1200"/>
              </a:spcBef>
              <a:spcAft>
                <a:spcPts val="0"/>
              </a:spcAft>
              <a:buClr>
                <a:schemeClr val="dk1"/>
              </a:buClr>
              <a:buSzPts val="2800"/>
              <a:buFont typeface="Arial"/>
              <a:buNone/>
            </a:pPr>
            <a:r>
              <a:rPr lang="en-US" sz="2200" u="sng">
                <a:solidFill>
                  <a:schemeClr val="hlink"/>
                </a:solidFill>
                <a:hlinkClick r:id="rId4"/>
              </a:rPr>
              <a:t>https://github.com/m4ryan/Capstone-Project/blob/main/SpaceX_Interactive_Visual_Analytics_Plotly.py</a:t>
            </a:r>
            <a:endParaRPr sz="2200">
              <a:solidFill>
                <a:srgbClr val="292929"/>
              </a:solidFill>
            </a:endParaRPr>
          </a:p>
        </p:txBody>
      </p:sp>
      <p:sp>
        <p:nvSpPr>
          <p:cNvPr id="185" name="Google Shape;185;p1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Build a Dashboard with Plotly Dash</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89" name="Shape 189"/>
        <p:cNvGrpSpPr/>
        <p:nvPr/>
      </p:nvGrpSpPr>
      <p:grpSpPr>
        <a:xfrm>
          <a:off x="0" y="0"/>
          <a:ext cx="0" cy="0"/>
          <a:chOff x="0" y="0"/>
          <a:chExt cx="0" cy="0"/>
        </a:xfrm>
      </p:grpSpPr>
      <p:sp>
        <p:nvSpPr>
          <p:cNvPr id="190" name="Google Shape;190;p1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91" name="Google Shape;191;p1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loaded the data using NumPy and pandas, transformed it, and split it into training and testing sets. I built different machine learning models and tuned various hyperparameters using GridSearchCV. Accuracy was used as the metric to evaluate the models, and I improved performance through feature engineering and algorithm tuning. Ultimately, I identified the best-performing classification model.</a:t>
            </a:r>
            <a:endParaRPr sz="2200">
              <a:solidFill>
                <a:srgbClr val="292929"/>
              </a:solidFil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https://github.com/m4ryan/Capstone-Project/blob/main/SpaceX_Predictive_Analytics.ipynb</a:t>
            </a:r>
            <a:endParaRPr/>
          </a:p>
          <a:p>
            <a:pPr indent="-50800" lvl="0" marL="228600" marR="0" rtl="0" algn="l">
              <a:lnSpc>
                <a:spcPct val="90000"/>
              </a:lnSpc>
              <a:spcBef>
                <a:spcPts val="1000"/>
              </a:spcBef>
              <a:spcAft>
                <a:spcPts val="0"/>
              </a:spcAft>
              <a:buClr>
                <a:schemeClr val="dk1"/>
              </a:buClr>
              <a:buSzPts val="2800"/>
              <a:buFont typeface="Arial"/>
              <a:buNone/>
            </a:pPr>
            <a:r>
              <a:t/>
            </a:r>
            <a:endParaRPr sz="2800">
              <a:solidFill>
                <a:schemeClr val="dk1"/>
              </a:solidFill>
              <a:latin typeface="Calibri"/>
              <a:ea typeface="Calibri"/>
              <a:cs typeface="Calibri"/>
              <a:sym typeface="Calibri"/>
            </a:endParaRPr>
          </a:p>
        </p:txBody>
      </p:sp>
      <p:sp>
        <p:nvSpPr>
          <p:cNvPr id="192" name="Google Shape;192;p1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Predictive Analysis (Classification)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7" name="Shape 197"/>
        <p:cNvGrpSpPr/>
        <p:nvPr/>
      </p:nvGrpSpPr>
      <p:grpSpPr>
        <a:xfrm>
          <a:off x="0" y="0"/>
          <a:ext cx="0" cy="0"/>
          <a:chOff x="0" y="0"/>
          <a:chExt cx="0" cy="0"/>
        </a:xfrm>
      </p:grpSpPr>
      <p:sp>
        <p:nvSpPr>
          <p:cNvPr id="198" name="Google Shape;198;p16"/>
          <p:cNvSpPr txBox="1"/>
          <p:nvPr/>
        </p:nvSpPr>
        <p:spPr>
          <a:xfrm>
            <a:off x="841125" y="1807337"/>
            <a:ext cx="7068725" cy="1621663"/>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Exploratory data analysis 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Interactive analytics demo in screenshots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Predictive analysis results</a:t>
            </a:r>
            <a:endParaRPr/>
          </a:p>
          <a:p>
            <a:pPr indent="-114300" lvl="1" marL="6858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a:p>
            <a:pPr indent="0" lvl="1" marL="457200" marR="0" rtl="0" algn="l">
              <a:lnSpc>
                <a:spcPct val="90000"/>
              </a:lnSpc>
              <a:spcBef>
                <a:spcPts val="500"/>
              </a:spcBef>
              <a:spcAft>
                <a:spcPts val="0"/>
              </a:spcAft>
              <a:buClr>
                <a:srgbClr val="0070C0"/>
              </a:buClr>
              <a:buSzPts val="1800"/>
              <a:buFont typeface="Arial"/>
              <a:buNone/>
            </a:pPr>
            <a:r>
              <a:t/>
            </a:r>
            <a:endParaRPr b="0" i="0" sz="1800" u="none" cap="none" strike="noStrike">
              <a:solidFill>
                <a:srgbClr val="0070C0"/>
              </a:solidFill>
              <a:latin typeface="IBM Plex Mono"/>
              <a:ea typeface="IBM Plex Mono"/>
              <a:cs typeface="IBM Plex Mono"/>
              <a:sym typeface="IBM Plex Mono"/>
            </a:endParaRPr>
          </a:p>
        </p:txBody>
      </p:sp>
      <p:sp>
        <p:nvSpPr>
          <p:cNvPr id="199" name="Google Shape;199;p1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00" name="Google Shape;200;p1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Results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4" name="Shape 204"/>
        <p:cNvGrpSpPr/>
        <p:nvPr/>
      </p:nvGrpSpPr>
      <p:grpSpPr>
        <a:xfrm>
          <a:off x="0" y="0"/>
          <a:ext cx="0" cy="0"/>
          <a:chOff x="0" y="0"/>
          <a:chExt cx="0" cy="0"/>
        </a:xfrm>
      </p:grpSpPr>
      <p:sp>
        <p:nvSpPr>
          <p:cNvPr id="205" name="Google Shape;205;p17"/>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2</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09" name="Shape 209"/>
        <p:cNvGrpSpPr/>
        <p:nvPr/>
      </p:nvGrpSpPr>
      <p:grpSpPr>
        <a:xfrm>
          <a:off x="0" y="0"/>
          <a:ext cx="0" cy="0"/>
          <a:chOff x="0" y="0"/>
          <a:chExt cx="0" cy="0"/>
        </a:xfrm>
      </p:grpSpPr>
      <p:sp>
        <p:nvSpPr>
          <p:cNvPr id="210" name="Google Shape;210;p1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1" name="Google Shape;211;p18"/>
          <p:cNvSpPr txBox="1"/>
          <p:nvPr>
            <p:ph idx="1" type="body"/>
          </p:nvPr>
        </p:nvSpPr>
        <p:spPr>
          <a:xfrm>
            <a:off x="770003" y="1355550"/>
            <a:ext cx="9762900" cy="3811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b="1" lang="en-US">
                <a:solidFill>
                  <a:schemeClr val="dk1"/>
                </a:solidFill>
              </a:rPr>
              <a:t>Exploratory Data Analysis</a:t>
            </a:r>
            <a:endParaRPr b="1">
              <a:solidFill>
                <a:schemeClr val="dk1"/>
              </a:solidFill>
            </a:endParaRPr>
          </a:p>
          <a:p>
            <a:pPr indent="-304800" lvl="0" marL="457200" rtl="0" algn="l">
              <a:lnSpc>
                <a:spcPct val="115000"/>
              </a:lnSpc>
              <a:spcBef>
                <a:spcPts val="1200"/>
              </a:spcBef>
              <a:spcAft>
                <a:spcPts val="0"/>
              </a:spcAft>
              <a:buClr>
                <a:schemeClr val="dk1"/>
              </a:buClr>
              <a:buSzPts val="1200"/>
              <a:buChar char="●"/>
            </a:pPr>
            <a:r>
              <a:rPr lang="en-US" sz="1200">
                <a:solidFill>
                  <a:schemeClr val="dk1"/>
                </a:solidFill>
              </a:rPr>
              <a:t>Earlier flights had a lower success rate, with failures marked in blue.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Later flights showed a higher success rate, with successes marked in orange.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About half of the launches occurred at the CCAFS SLC 40 launch site.</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VAFB SLC 4E and KSC LC 39A exhibited higher success rates.</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en-US" sz="1200">
                <a:solidFill>
                  <a:schemeClr val="dk1"/>
                </a:solidFill>
              </a:rPr>
              <a:t>From these observations, we can infer that newer launches generally have a higher success rate.</a:t>
            </a:r>
            <a:endParaRPr sz="1200">
              <a:solidFill>
                <a:schemeClr val="dk1"/>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212" name="Google Shape;212;p1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Launch Site</a:t>
            </a:r>
            <a:endParaRPr sz="4000">
              <a:solidFill>
                <a:srgbClr val="0B49CB"/>
              </a:solidFill>
              <a:latin typeface="IBM Plex Mono SemiBold"/>
              <a:ea typeface="IBM Plex Mono SemiBold"/>
              <a:cs typeface="IBM Plex Mono SemiBold"/>
              <a:sym typeface="IBM Plex Mono SemiBold"/>
            </a:endParaRPr>
          </a:p>
        </p:txBody>
      </p:sp>
      <p:pic>
        <p:nvPicPr>
          <p:cNvPr id="213" name="Google Shape;213;p18"/>
          <p:cNvPicPr preferRelativeResize="0"/>
          <p:nvPr/>
        </p:nvPicPr>
        <p:blipFill>
          <a:blip r:embed="rId4">
            <a:alphaModFix/>
          </a:blip>
          <a:stretch>
            <a:fillRect/>
          </a:stretch>
        </p:blipFill>
        <p:spPr>
          <a:xfrm>
            <a:off x="1070800" y="3000550"/>
            <a:ext cx="8253675" cy="36569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7" name="Shape 217"/>
        <p:cNvGrpSpPr/>
        <p:nvPr/>
      </p:nvGrpSpPr>
      <p:grpSpPr>
        <a:xfrm>
          <a:off x="0" y="0"/>
          <a:ext cx="0" cy="0"/>
          <a:chOff x="0" y="0"/>
          <a:chExt cx="0" cy="0"/>
        </a:xfrm>
      </p:grpSpPr>
      <p:sp>
        <p:nvSpPr>
          <p:cNvPr id="218" name="Google Shape;218;p1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19" name="Google Shape;219;p19"/>
          <p:cNvSpPr txBox="1"/>
          <p:nvPr>
            <p:ph idx="1" type="body"/>
          </p:nvPr>
        </p:nvSpPr>
        <p:spPr>
          <a:xfrm>
            <a:off x="853577" y="1418025"/>
            <a:ext cx="8387400" cy="3811500"/>
          </a:xfrm>
          <a:prstGeom prst="rect">
            <a:avLst/>
          </a:prstGeom>
          <a:noFill/>
          <a:ln>
            <a:noFill/>
          </a:ln>
        </p:spPr>
        <p:txBody>
          <a:bodyPr anchorCtr="0" anchor="t" bIns="45700" lIns="91425" spcFirstLastPara="1" rIns="91425" wrap="square" tIns="45700">
            <a:normAutofit/>
          </a:bodyPr>
          <a:lstStyle/>
          <a:p>
            <a:pPr indent="0" lvl="0" marL="0" rtl="0" algn="l">
              <a:lnSpc>
                <a:spcPct val="115000"/>
              </a:lnSpc>
              <a:spcBef>
                <a:spcPts val="1400"/>
              </a:spcBef>
              <a:spcAft>
                <a:spcPts val="0"/>
              </a:spcAft>
              <a:buNone/>
            </a:pPr>
            <a:r>
              <a:rPr lang="en-US" sz="1700">
                <a:solidFill>
                  <a:schemeClr val="dk1"/>
                </a:solidFill>
              </a:rPr>
              <a:t>Exploratory Data Analysis</a:t>
            </a:r>
            <a:endParaRPr sz="1700">
              <a:solidFill>
                <a:schemeClr val="dk1"/>
              </a:solidFill>
            </a:endParaRPr>
          </a:p>
          <a:p>
            <a:pPr indent="-323850" lvl="0" marL="457200" rtl="0" algn="l">
              <a:lnSpc>
                <a:spcPct val="115000"/>
              </a:lnSpc>
              <a:spcBef>
                <a:spcPts val="1200"/>
              </a:spcBef>
              <a:spcAft>
                <a:spcPts val="0"/>
              </a:spcAft>
              <a:buClr>
                <a:schemeClr val="dk1"/>
              </a:buClr>
              <a:buSzPts val="1500"/>
              <a:buChar char="●"/>
            </a:pPr>
            <a:r>
              <a:rPr lang="en-US" sz="1500">
                <a:solidFill>
                  <a:schemeClr val="dk1"/>
                </a:solidFill>
              </a:rPr>
              <a:t>Generally, higher payload mass (kg) correlates with a higher success rate.</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Most launches with a payload greater than 7,000 kg were successful.</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KSC LC 39A has a 100% success rate for launches with payloads under 5,500 kg.</a:t>
            </a:r>
            <a:endParaRPr sz="1500">
              <a:solidFill>
                <a:schemeClr val="dk1"/>
              </a:solidFill>
            </a:endParaRPr>
          </a:p>
          <a:p>
            <a:pPr indent="-323850" lvl="0" marL="457200" rtl="0" algn="l">
              <a:lnSpc>
                <a:spcPct val="115000"/>
              </a:lnSpc>
              <a:spcBef>
                <a:spcPts val="0"/>
              </a:spcBef>
              <a:spcAft>
                <a:spcPts val="0"/>
              </a:spcAft>
              <a:buClr>
                <a:schemeClr val="dk1"/>
              </a:buClr>
              <a:buSzPts val="1500"/>
              <a:buChar char="●"/>
            </a:pPr>
            <a:r>
              <a:rPr lang="en-US" sz="1500">
                <a:solidFill>
                  <a:schemeClr val="dk1"/>
                </a:solidFill>
              </a:rPr>
              <a:t>VAFB SLC 4E has not launched any payloads greater than approximately 10,000 kg.</a:t>
            </a:r>
            <a:endParaRPr sz="2600">
              <a:solidFill>
                <a:srgbClr val="292929"/>
              </a:solidFill>
            </a:endParaRPr>
          </a:p>
        </p:txBody>
      </p:sp>
      <p:sp>
        <p:nvSpPr>
          <p:cNvPr id="220" name="Google Shape;220;p1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Launch Site</a:t>
            </a:r>
            <a:endParaRPr/>
          </a:p>
        </p:txBody>
      </p:sp>
      <p:pic>
        <p:nvPicPr>
          <p:cNvPr id="221" name="Google Shape;221;p19"/>
          <p:cNvPicPr preferRelativeResize="0"/>
          <p:nvPr/>
        </p:nvPicPr>
        <p:blipFill>
          <a:blip r:embed="rId4">
            <a:alphaModFix/>
          </a:blip>
          <a:stretch>
            <a:fillRect/>
          </a:stretch>
        </p:blipFill>
        <p:spPr>
          <a:xfrm>
            <a:off x="1479175" y="3222740"/>
            <a:ext cx="6968250" cy="328483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2" name="Shape 92"/>
        <p:cNvGrpSpPr/>
        <p:nvPr/>
      </p:nvGrpSpPr>
      <p:grpSpPr>
        <a:xfrm>
          <a:off x="0" y="0"/>
          <a:ext cx="0" cy="0"/>
          <a:chOff x="0" y="0"/>
          <a:chExt cx="0" cy="0"/>
        </a:xfrm>
      </p:grpSpPr>
      <p:sp>
        <p:nvSpPr>
          <p:cNvPr id="93" name="Google Shape;93;p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94" name="Google Shape;94;p2"/>
          <p:cNvSpPr txBox="1"/>
          <p:nvPr/>
        </p:nvSpPr>
        <p:spPr>
          <a:xfrm>
            <a:off x="958697" y="2113240"/>
            <a:ext cx="5167086" cy="3320824"/>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Executive Summary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Introduction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Methodology</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Results</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Conclusion</a:t>
            </a:r>
            <a:endParaRPr/>
          </a:p>
          <a:p>
            <a:pPr indent="-228600" lvl="0" marL="228600" marR="0" rtl="0" algn="l">
              <a:lnSpc>
                <a:spcPct val="100000"/>
              </a:lnSpc>
              <a:spcBef>
                <a:spcPts val="1400"/>
              </a:spcBef>
              <a:spcAft>
                <a:spcPts val="0"/>
              </a:spcAft>
              <a:buClr>
                <a:srgbClr val="292929"/>
              </a:buClr>
              <a:buSzPts val="2200"/>
              <a:buFont typeface="Arial"/>
              <a:buChar char="•"/>
            </a:pPr>
            <a:r>
              <a:rPr lang="en-US" sz="2200">
                <a:solidFill>
                  <a:srgbClr val="292929"/>
                </a:solidFill>
                <a:latin typeface="Arial"/>
                <a:ea typeface="Arial"/>
                <a:cs typeface="Arial"/>
                <a:sym typeface="Arial"/>
              </a:rPr>
              <a:t>Appendix</a:t>
            </a:r>
            <a:endParaRPr/>
          </a:p>
        </p:txBody>
      </p:sp>
      <p:sp>
        <p:nvSpPr>
          <p:cNvPr id="95" name="Google Shape;95;p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Outline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5" name="Shape 225"/>
        <p:cNvGrpSpPr/>
        <p:nvPr/>
      </p:nvGrpSpPr>
      <p:grpSpPr>
        <a:xfrm>
          <a:off x="0" y="0"/>
          <a:ext cx="0" cy="0"/>
          <a:chOff x="0" y="0"/>
          <a:chExt cx="0" cy="0"/>
        </a:xfrm>
      </p:grpSpPr>
      <p:sp>
        <p:nvSpPr>
          <p:cNvPr id="226" name="Google Shape;226;p2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27" name="Google Shape;227;p2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 Rate vs. Orbit Type</a:t>
            </a:r>
            <a:endParaRPr sz="4000">
              <a:solidFill>
                <a:srgbClr val="0B49CB"/>
              </a:solidFill>
              <a:latin typeface="IBM Plex Mono SemiBold"/>
              <a:ea typeface="IBM Plex Mono SemiBold"/>
              <a:cs typeface="IBM Plex Mono SemiBold"/>
              <a:sym typeface="IBM Plex Mono SemiBold"/>
            </a:endParaRPr>
          </a:p>
        </p:txBody>
      </p:sp>
      <p:pic>
        <p:nvPicPr>
          <p:cNvPr id="228" name="Google Shape;228;p20"/>
          <p:cNvPicPr preferRelativeResize="0"/>
          <p:nvPr/>
        </p:nvPicPr>
        <p:blipFill>
          <a:blip r:embed="rId4">
            <a:alphaModFix/>
          </a:blip>
          <a:stretch>
            <a:fillRect/>
          </a:stretch>
        </p:blipFill>
        <p:spPr>
          <a:xfrm>
            <a:off x="3593726" y="1745251"/>
            <a:ext cx="5004550" cy="41818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32" name="Shape 232"/>
        <p:cNvGrpSpPr/>
        <p:nvPr/>
      </p:nvGrpSpPr>
      <p:grpSpPr>
        <a:xfrm>
          <a:off x="0" y="0"/>
          <a:ext cx="0" cy="0"/>
          <a:chOff x="0" y="0"/>
          <a:chExt cx="0" cy="0"/>
        </a:xfrm>
      </p:grpSpPr>
      <p:sp>
        <p:nvSpPr>
          <p:cNvPr id="233" name="Google Shape;233;p2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34" name="Google Shape;234;p2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Flight Number vs. Orbit Type</a:t>
            </a:r>
            <a:endParaRPr sz="4000">
              <a:solidFill>
                <a:srgbClr val="0B49CB"/>
              </a:solidFill>
              <a:latin typeface="IBM Plex Mono SemiBold"/>
              <a:ea typeface="IBM Plex Mono SemiBold"/>
              <a:cs typeface="IBM Plex Mono SemiBold"/>
              <a:sym typeface="IBM Plex Mono SemiBold"/>
            </a:endParaRPr>
          </a:p>
        </p:txBody>
      </p:sp>
      <p:pic>
        <p:nvPicPr>
          <p:cNvPr id="235" name="Google Shape;235;p21"/>
          <p:cNvPicPr preferRelativeResize="0"/>
          <p:nvPr/>
        </p:nvPicPr>
        <p:blipFill>
          <a:blip r:embed="rId4">
            <a:alphaModFix/>
          </a:blip>
          <a:stretch>
            <a:fillRect/>
          </a:stretch>
        </p:blipFill>
        <p:spPr>
          <a:xfrm>
            <a:off x="152400" y="1240099"/>
            <a:ext cx="114300" cy="9525"/>
          </a:xfrm>
          <a:prstGeom prst="rect">
            <a:avLst/>
          </a:prstGeom>
          <a:noFill/>
          <a:ln>
            <a:noFill/>
          </a:ln>
        </p:spPr>
      </p:pic>
      <p:pic>
        <p:nvPicPr>
          <p:cNvPr id="236" name="Google Shape;236;p21"/>
          <p:cNvPicPr preferRelativeResize="0"/>
          <p:nvPr/>
        </p:nvPicPr>
        <p:blipFill rotWithShape="1">
          <a:blip r:embed="rId5">
            <a:alphaModFix/>
          </a:blip>
          <a:srcRect b="0" l="0" r="0" t="0"/>
          <a:stretch/>
        </p:blipFill>
        <p:spPr>
          <a:xfrm>
            <a:off x="574075" y="2356175"/>
            <a:ext cx="11426225" cy="29107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0" name="Shape 240"/>
        <p:cNvGrpSpPr/>
        <p:nvPr/>
      </p:nvGrpSpPr>
      <p:grpSpPr>
        <a:xfrm>
          <a:off x="0" y="0"/>
          <a:ext cx="0" cy="0"/>
          <a:chOff x="0" y="0"/>
          <a:chExt cx="0" cy="0"/>
        </a:xfrm>
      </p:grpSpPr>
      <p:sp>
        <p:nvSpPr>
          <p:cNvPr id="241" name="Google Shape;241;p2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42" name="Google Shape;242;p2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Payload vs. Orbit Type</a:t>
            </a:r>
            <a:endParaRPr sz="4000">
              <a:solidFill>
                <a:srgbClr val="0B49CB"/>
              </a:solidFill>
              <a:latin typeface="IBM Plex Mono SemiBold"/>
              <a:ea typeface="IBM Plex Mono SemiBold"/>
              <a:cs typeface="IBM Plex Mono SemiBold"/>
              <a:sym typeface="IBM Plex Mono SemiBold"/>
            </a:endParaRPr>
          </a:p>
        </p:txBody>
      </p:sp>
      <p:sp>
        <p:nvSpPr>
          <p:cNvPr id="243" name="Google Shape;243;p22"/>
          <p:cNvSpPr txBox="1"/>
          <p:nvPr/>
        </p:nvSpPr>
        <p:spPr>
          <a:xfrm>
            <a:off x="3156935" y="2214075"/>
            <a:ext cx="10688100" cy="38115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sz="2200">
              <a:solidFill>
                <a:srgbClr val="292929"/>
              </a:solidFill>
            </a:endParaRPr>
          </a:p>
        </p:txBody>
      </p:sp>
      <p:pic>
        <p:nvPicPr>
          <p:cNvPr id="244" name="Google Shape;244;p22"/>
          <p:cNvPicPr preferRelativeResize="0"/>
          <p:nvPr/>
        </p:nvPicPr>
        <p:blipFill rotWithShape="1">
          <a:blip r:embed="rId4">
            <a:alphaModFix/>
          </a:blip>
          <a:srcRect b="0" l="0" r="0" t="0"/>
          <a:stretch/>
        </p:blipFill>
        <p:spPr>
          <a:xfrm>
            <a:off x="196813" y="2195613"/>
            <a:ext cx="11798374" cy="27220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8" name="Shape 248"/>
        <p:cNvGrpSpPr/>
        <p:nvPr/>
      </p:nvGrpSpPr>
      <p:grpSpPr>
        <a:xfrm>
          <a:off x="0" y="0"/>
          <a:ext cx="0" cy="0"/>
          <a:chOff x="0" y="0"/>
          <a:chExt cx="0" cy="0"/>
        </a:xfrm>
      </p:grpSpPr>
      <p:sp>
        <p:nvSpPr>
          <p:cNvPr id="249" name="Google Shape;249;p2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0" name="Google Shape;250;p2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Success Yearly Trend</a:t>
            </a:r>
            <a:endParaRPr/>
          </a:p>
        </p:txBody>
      </p:sp>
      <p:pic>
        <p:nvPicPr>
          <p:cNvPr id="251" name="Google Shape;251;p23"/>
          <p:cNvPicPr preferRelativeResize="0"/>
          <p:nvPr/>
        </p:nvPicPr>
        <p:blipFill>
          <a:blip r:embed="rId4">
            <a:alphaModFix/>
          </a:blip>
          <a:stretch>
            <a:fillRect/>
          </a:stretch>
        </p:blipFill>
        <p:spPr>
          <a:xfrm>
            <a:off x="2608850" y="2008776"/>
            <a:ext cx="5751675" cy="30879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5" name="Shape 255"/>
        <p:cNvGrpSpPr/>
        <p:nvPr/>
      </p:nvGrpSpPr>
      <p:grpSpPr>
        <a:xfrm>
          <a:off x="0" y="0"/>
          <a:ext cx="0" cy="0"/>
          <a:chOff x="0" y="0"/>
          <a:chExt cx="0" cy="0"/>
        </a:xfrm>
      </p:grpSpPr>
      <p:sp>
        <p:nvSpPr>
          <p:cNvPr id="256" name="Google Shape;256;p2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57" name="Google Shape;257;p24"/>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spcBef>
                <a:spcPts val="1400"/>
              </a:spcBef>
              <a:spcAft>
                <a:spcPts val="0"/>
              </a:spcAft>
              <a:buClr>
                <a:srgbClr val="292929"/>
              </a:buClr>
              <a:buSzPts val="2200"/>
              <a:buChar char="•"/>
            </a:pPr>
            <a:r>
              <a:rPr lang="en-US" sz="2200">
                <a:solidFill>
                  <a:srgbClr val="292929"/>
                </a:solidFill>
              </a:rPr>
              <a:t>Launch Site Names</a:t>
            </a:r>
            <a:endParaRPr sz="2200">
              <a:solidFill>
                <a:srgbClr val="292929"/>
              </a:solidFill>
            </a:endParaRPr>
          </a:p>
          <a:p>
            <a:pPr indent="0" lvl="0" marL="457200" rtl="0" algn="l">
              <a:spcBef>
                <a:spcPts val="1400"/>
              </a:spcBef>
              <a:spcAft>
                <a:spcPts val="0"/>
              </a:spcAft>
              <a:buNone/>
            </a:pPr>
            <a:r>
              <a:rPr lang="en-US" sz="2200">
                <a:solidFill>
                  <a:srgbClr val="292929"/>
                </a:solidFill>
              </a:rPr>
              <a:t>• CCAFS LC-40</a:t>
            </a:r>
            <a:endParaRPr sz="2200">
              <a:solidFill>
                <a:srgbClr val="292929"/>
              </a:solidFill>
            </a:endParaRPr>
          </a:p>
          <a:p>
            <a:pPr indent="0" lvl="0" marL="457200" rtl="0" algn="l">
              <a:spcBef>
                <a:spcPts val="1400"/>
              </a:spcBef>
              <a:spcAft>
                <a:spcPts val="0"/>
              </a:spcAft>
              <a:buNone/>
            </a:pPr>
            <a:r>
              <a:rPr lang="en-US" sz="2200">
                <a:solidFill>
                  <a:srgbClr val="292929"/>
                </a:solidFill>
              </a:rPr>
              <a:t>• CCAFS SLC-40</a:t>
            </a:r>
            <a:endParaRPr sz="2200">
              <a:solidFill>
                <a:srgbClr val="292929"/>
              </a:solidFill>
            </a:endParaRPr>
          </a:p>
          <a:p>
            <a:pPr indent="0" lvl="0" marL="457200" rtl="0" algn="l">
              <a:spcBef>
                <a:spcPts val="1400"/>
              </a:spcBef>
              <a:spcAft>
                <a:spcPts val="0"/>
              </a:spcAft>
              <a:buNone/>
            </a:pPr>
            <a:r>
              <a:rPr lang="en-US" sz="2200">
                <a:solidFill>
                  <a:srgbClr val="292929"/>
                </a:solidFill>
              </a:rPr>
              <a:t>• KSC LC-39A</a:t>
            </a:r>
            <a:endParaRPr sz="2200">
              <a:solidFill>
                <a:srgbClr val="292929"/>
              </a:solidFill>
            </a:endParaRPr>
          </a:p>
          <a:p>
            <a:pPr indent="0" lvl="0" marL="457200" rtl="0" algn="l">
              <a:spcBef>
                <a:spcPts val="1400"/>
              </a:spcBef>
              <a:spcAft>
                <a:spcPts val="0"/>
              </a:spcAft>
              <a:buNone/>
            </a:pPr>
            <a:r>
              <a:rPr lang="en-US" sz="2200">
                <a:solidFill>
                  <a:srgbClr val="292929"/>
                </a:solidFill>
              </a:rPr>
              <a:t>• VAFB SLC-4</a:t>
            </a:r>
            <a:endParaRPr sz="2200">
              <a:solidFill>
                <a:srgbClr val="292929"/>
              </a:solidFill>
            </a:endParaRPr>
          </a:p>
        </p:txBody>
      </p:sp>
      <p:sp>
        <p:nvSpPr>
          <p:cNvPr id="258" name="Google Shape;258;p2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All Launch Site Names</a:t>
            </a:r>
            <a:endParaRPr/>
          </a:p>
        </p:txBody>
      </p:sp>
      <p:pic>
        <p:nvPicPr>
          <p:cNvPr id="259" name="Google Shape;259;p24"/>
          <p:cNvPicPr preferRelativeResize="0"/>
          <p:nvPr/>
        </p:nvPicPr>
        <p:blipFill rotWithShape="1">
          <a:blip r:embed="rId4">
            <a:alphaModFix/>
          </a:blip>
          <a:srcRect b="0" l="0" r="0" t="0"/>
          <a:stretch/>
        </p:blipFill>
        <p:spPr>
          <a:xfrm>
            <a:off x="5204770" y="1789415"/>
            <a:ext cx="6253212" cy="3534424"/>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63" name="Shape 263"/>
        <p:cNvGrpSpPr/>
        <p:nvPr/>
      </p:nvGrpSpPr>
      <p:grpSpPr>
        <a:xfrm>
          <a:off x="0" y="0"/>
          <a:ext cx="0" cy="0"/>
          <a:chOff x="0" y="0"/>
          <a:chExt cx="0" cy="0"/>
        </a:xfrm>
      </p:grpSpPr>
      <p:sp>
        <p:nvSpPr>
          <p:cNvPr id="264" name="Google Shape;264;p2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65" name="Google Shape;265;p25"/>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228600" lvl="0" marL="228600" rtl="0" algn="l">
              <a:spcBef>
                <a:spcPts val="1400"/>
              </a:spcBef>
              <a:spcAft>
                <a:spcPts val="0"/>
              </a:spcAft>
              <a:buClr>
                <a:srgbClr val="292929"/>
              </a:buClr>
              <a:buSzPts val="2200"/>
              <a:buChar char="•"/>
            </a:pPr>
            <a:r>
              <a:rPr lang="en-US" sz="2200">
                <a:solidFill>
                  <a:srgbClr val="292929"/>
                </a:solidFill>
              </a:rPr>
              <a:t>I used the query above to display 5 records where launch sites begin with `CCA`</a:t>
            </a:r>
            <a:endParaRPr/>
          </a:p>
        </p:txBody>
      </p:sp>
      <p:sp>
        <p:nvSpPr>
          <p:cNvPr id="266" name="Google Shape;266;p2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Launch Site Names Begin with 'CCA'</a:t>
            </a:r>
            <a:endParaRPr/>
          </a:p>
        </p:txBody>
      </p:sp>
      <p:pic>
        <p:nvPicPr>
          <p:cNvPr id="267" name="Google Shape;267;p25"/>
          <p:cNvPicPr preferRelativeResize="0"/>
          <p:nvPr/>
        </p:nvPicPr>
        <p:blipFill rotWithShape="1">
          <a:blip r:embed="rId4">
            <a:alphaModFix/>
          </a:blip>
          <a:srcRect b="0" l="0" r="0" t="0"/>
          <a:stretch/>
        </p:blipFill>
        <p:spPr>
          <a:xfrm>
            <a:off x="769991" y="2877775"/>
            <a:ext cx="10028373" cy="29071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1" name="Shape 271"/>
        <p:cNvGrpSpPr/>
        <p:nvPr/>
      </p:nvGrpSpPr>
      <p:grpSpPr>
        <a:xfrm>
          <a:off x="0" y="0"/>
          <a:ext cx="0" cy="0"/>
          <a:chOff x="0" y="0"/>
          <a:chExt cx="0" cy="0"/>
        </a:xfrm>
      </p:grpSpPr>
      <p:sp>
        <p:nvSpPr>
          <p:cNvPr id="272" name="Google Shape;272;p2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73" name="Google Shape;273;p26"/>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419100" lvl="0" marL="457200" rtl="0" algn="l">
              <a:spcBef>
                <a:spcPts val="0"/>
              </a:spcBef>
              <a:spcAft>
                <a:spcPts val="0"/>
              </a:spcAft>
              <a:buClr>
                <a:srgbClr val="292929"/>
              </a:buClr>
              <a:buSzPts val="3000"/>
              <a:buChar char="•"/>
            </a:pPr>
            <a:r>
              <a:rPr lang="en-US" sz="1900">
                <a:solidFill>
                  <a:schemeClr val="dk1"/>
                </a:solidFill>
              </a:rPr>
              <a:t>I calculated the total payload carried by boosters from NASA, which amounted to 45,596 kg, using the following query</a:t>
            </a:r>
            <a:endParaRPr sz="2200">
              <a:solidFill>
                <a:srgbClr val="292929"/>
              </a:solidFill>
            </a:endParaRPr>
          </a:p>
        </p:txBody>
      </p:sp>
      <p:sp>
        <p:nvSpPr>
          <p:cNvPr id="274" name="Google Shape;274;p2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Payload Mass</a:t>
            </a:r>
            <a:endParaRPr/>
          </a:p>
        </p:txBody>
      </p:sp>
      <p:pic>
        <p:nvPicPr>
          <p:cNvPr id="275" name="Google Shape;275;p26"/>
          <p:cNvPicPr preferRelativeResize="0"/>
          <p:nvPr/>
        </p:nvPicPr>
        <p:blipFill rotWithShape="1">
          <a:blip r:embed="rId4">
            <a:alphaModFix/>
          </a:blip>
          <a:srcRect b="0" l="0" r="0" t="0"/>
          <a:stretch/>
        </p:blipFill>
        <p:spPr>
          <a:xfrm>
            <a:off x="1935157" y="3083431"/>
            <a:ext cx="7415269" cy="29421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79" name="Shape 279"/>
        <p:cNvGrpSpPr/>
        <p:nvPr/>
      </p:nvGrpSpPr>
      <p:grpSpPr>
        <a:xfrm>
          <a:off x="0" y="0"/>
          <a:ext cx="0" cy="0"/>
          <a:chOff x="0" y="0"/>
          <a:chExt cx="0" cy="0"/>
        </a:xfrm>
      </p:grpSpPr>
      <p:sp>
        <p:nvSpPr>
          <p:cNvPr id="280" name="Google Shape;280;p2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1" name="Google Shape;281;p27"/>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calculated the average payload mass carried by booster version F9 v1.1, which was 2,928.4 kg.</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82" name="Google Shape;282;p2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Average Payload Mass by F9 v1.1</a:t>
            </a:r>
            <a:endParaRPr/>
          </a:p>
        </p:txBody>
      </p:sp>
      <p:pic>
        <p:nvPicPr>
          <p:cNvPr id="283" name="Google Shape;283;p27"/>
          <p:cNvPicPr preferRelativeResize="0"/>
          <p:nvPr/>
        </p:nvPicPr>
        <p:blipFill rotWithShape="1">
          <a:blip r:embed="rId4">
            <a:alphaModFix/>
          </a:blip>
          <a:srcRect b="0" l="0" r="0" t="0"/>
          <a:stretch/>
        </p:blipFill>
        <p:spPr>
          <a:xfrm>
            <a:off x="2815712" y="2936487"/>
            <a:ext cx="6019331" cy="241887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87" name="Shape 287"/>
        <p:cNvGrpSpPr/>
        <p:nvPr/>
      </p:nvGrpSpPr>
      <p:grpSpPr>
        <a:xfrm>
          <a:off x="0" y="0"/>
          <a:ext cx="0" cy="0"/>
          <a:chOff x="0" y="0"/>
          <a:chExt cx="0" cy="0"/>
        </a:xfrm>
      </p:grpSpPr>
      <p:sp>
        <p:nvSpPr>
          <p:cNvPr id="288" name="Google Shape;288;p2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89" name="Google Shape;289;p28"/>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observed that the date of the first successful landing outcome on the ground pad was December 22, 2015.</a:t>
            </a:r>
            <a:endParaRPr sz="2200">
              <a:solidFill>
                <a:srgbClr val="292929"/>
              </a:solidFill>
            </a:endParaRPr>
          </a:p>
        </p:txBody>
      </p:sp>
      <p:sp>
        <p:nvSpPr>
          <p:cNvPr id="290" name="Google Shape;290;p2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First Successful Ground Landing Date</a:t>
            </a:r>
            <a:endParaRPr/>
          </a:p>
        </p:txBody>
      </p:sp>
      <p:pic>
        <p:nvPicPr>
          <p:cNvPr id="291" name="Google Shape;291;p28"/>
          <p:cNvPicPr preferRelativeResize="0"/>
          <p:nvPr/>
        </p:nvPicPr>
        <p:blipFill rotWithShape="1">
          <a:blip r:embed="rId4">
            <a:alphaModFix/>
          </a:blip>
          <a:srcRect b="0" l="0" r="0" t="0"/>
          <a:stretch/>
        </p:blipFill>
        <p:spPr>
          <a:xfrm>
            <a:off x="3052945" y="3251515"/>
            <a:ext cx="6253213" cy="249432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95" name="Shape 295"/>
        <p:cNvGrpSpPr/>
        <p:nvPr/>
      </p:nvGrpSpPr>
      <p:grpSpPr>
        <a:xfrm>
          <a:off x="0" y="0"/>
          <a:ext cx="0" cy="0"/>
          <a:chOff x="0" y="0"/>
          <a:chExt cx="0" cy="0"/>
        </a:xfrm>
      </p:grpSpPr>
      <p:sp>
        <p:nvSpPr>
          <p:cNvPr id="296" name="Google Shape;296;p2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297" name="Google Shape;297;p29"/>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used the WHERE clause to filter for boosters that successfully landed on the drone ship and applied the AND condition to identify successful landings with a payload mass greater than 4000 but less than 6000.</a:t>
            </a:r>
            <a:endParaRPr sz="2200">
              <a:solidFill>
                <a:srgbClr val="292929"/>
              </a:solidFill>
            </a:endParaRPr>
          </a:p>
          <a:p>
            <a:pPr indent="0" lvl="0" marL="0" marR="0" rtl="0" algn="l">
              <a:lnSpc>
                <a:spcPct val="100000"/>
              </a:lnSpc>
              <a:spcBef>
                <a:spcPts val="1400"/>
              </a:spcBef>
              <a:spcAft>
                <a:spcPts val="0"/>
              </a:spcAft>
              <a:buNone/>
            </a:pPr>
            <a:r>
              <a:t/>
            </a:r>
            <a:endParaRPr sz="2200">
              <a:solidFill>
                <a:srgbClr val="292929"/>
              </a:solidFill>
            </a:endParaRPr>
          </a:p>
        </p:txBody>
      </p:sp>
      <p:sp>
        <p:nvSpPr>
          <p:cNvPr id="298" name="Google Shape;298;p2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6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Successful Drone Ship Landing with Payload between 4000 and 6000</a:t>
            </a:r>
            <a:endParaRPr/>
          </a:p>
        </p:txBody>
      </p:sp>
      <p:pic>
        <p:nvPicPr>
          <p:cNvPr id="299" name="Google Shape;299;p29"/>
          <p:cNvPicPr preferRelativeResize="0"/>
          <p:nvPr/>
        </p:nvPicPr>
        <p:blipFill rotWithShape="1">
          <a:blip r:embed="rId4">
            <a:alphaModFix/>
          </a:blip>
          <a:srcRect b="0" l="0" r="0" t="0"/>
          <a:stretch/>
        </p:blipFill>
        <p:spPr>
          <a:xfrm>
            <a:off x="3291012" y="3204750"/>
            <a:ext cx="4703576" cy="3222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99" name="Shape 99"/>
        <p:cNvGrpSpPr/>
        <p:nvPr/>
      </p:nvGrpSpPr>
      <p:grpSpPr>
        <a:xfrm>
          <a:off x="0" y="0"/>
          <a:ext cx="0" cy="0"/>
          <a:chOff x="0" y="0"/>
          <a:chExt cx="0" cy="0"/>
        </a:xfrm>
      </p:grpSpPr>
      <p:sp>
        <p:nvSpPr>
          <p:cNvPr id="100" name="Google Shape;100;p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a:t>‹#›</a:t>
            </a:fld>
            <a:endParaRPr/>
          </a:p>
        </p:txBody>
      </p:sp>
      <p:sp>
        <p:nvSpPr>
          <p:cNvPr id="101" name="Google Shape;101;p3"/>
          <p:cNvSpPr txBox="1"/>
          <p:nvPr/>
        </p:nvSpPr>
        <p:spPr>
          <a:xfrm>
            <a:off x="885948" y="1371757"/>
            <a:ext cx="7285200" cy="3340500"/>
          </a:xfrm>
          <a:prstGeom prst="rect">
            <a:avLst/>
          </a:prstGeom>
          <a:noFill/>
          <a:ln>
            <a:noFill/>
          </a:ln>
        </p:spPr>
        <p:txBody>
          <a:bodyPr anchorCtr="0" anchor="t" bIns="45700" lIns="91425" spcFirstLastPara="1" rIns="91425" wrap="square" tIns="45700">
            <a:noAutofit/>
          </a:bodyPr>
          <a:lstStyle/>
          <a:p>
            <a:pPr indent="-356552" lvl="0" marL="457200" rtl="0" algn="l">
              <a:lnSpc>
                <a:spcPct val="90000"/>
              </a:lnSpc>
              <a:spcBef>
                <a:spcPts val="0"/>
              </a:spcBef>
              <a:spcAft>
                <a:spcPts val="0"/>
              </a:spcAft>
              <a:buClr>
                <a:srgbClr val="292929"/>
              </a:buClr>
              <a:buSzPts val="2015"/>
              <a:buChar char="•"/>
            </a:pPr>
            <a:r>
              <a:rPr lang="en-US" sz="2015">
                <a:solidFill>
                  <a:srgbClr val="292929"/>
                </a:solidFill>
              </a:rPr>
              <a:t>Summary of methodologies</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Data Collection through API</a:t>
            </a:r>
            <a:endParaRPr sz="2085">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Data Collection with Web Scraping</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Data Wrangling</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Exploratory Data Analysis with SQL</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Exploratory Data Analysis with Data Visualization</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Interactive Visual Analytics with Folium</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Machine Learning Prediction</a:t>
            </a:r>
            <a:endParaRPr sz="1754">
              <a:solidFill>
                <a:schemeClr val="dk1"/>
              </a:solidFill>
            </a:endParaRPr>
          </a:p>
          <a:p>
            <a:pPr indent="-356552" lvl="0" marL="457200" rtl="0" algn="l">
              <a:lnSpc>
                <a:spcPct val="90000"/>
              </a:lnSpc>
              <a:spcBef>
                <a:spcPts val="1400"/>
              </a:spcBef>
              <a:spcAft>
                <a:spcPts val="0"/>
              </a:spcAft>
              <a:buClr>
                <a:srgbClr val="292929"/>
              </a:buClr>
              <a:buSzPts val="2015"/>
              <a:buChar char="•"/>
            </a:pPr>
            <a:r>
              <a:rPr lang="en-US" sz="2015">
                <a:solidFill>
                  <a:srgbClr val="292929"/>
                </a:solidFill>
              </a:rPr>
              <a:t>Summary of all results</a:t>
            </a:r>
            <a:endParaRPr sz="1885">
              <a:solidFill>
                <a:srgbClr val="292929"/>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Exploratory Data Analysis result</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Interactive analytics in screenshots</a:t>
            </a:r>
            <a:endParaRPr sz="1754">
              <a:solidFill>
                <a:schemeClr val="dk1"/>
              </a:solidFill>
            </a:endParaRPr>
          </a:p>
          <a:p>
            <a:pPr indent="-348297" lvl="1" marL="914400" rtl="0" algn="l">
              <a:lnSpc>
                <a:spcPct val="90000"/>
              </a:lnSpc>
              <a:spcBef>
                <a:spcPts val="1400"/>
              </a:spcBef>
              <a:spcAft>
                <a:spcPts val="0"/>
              </a:spcAft>
              <a:buClr>
                <a:srgbClr val="292929"/>
              </a:buClr>
              <a:buSzPts val="1885"/>
              <a:buChar char="○"/>
            </a:pPr>
            <a:r>
              <a:rPr lang="en-US" sz="1885">
                <a:solidFill>
                  <a:srgbClr val="292929"/>
                </a:solidFill>
              </a:rPr>
              <a:t>Predictive Analytics result</a:t>
            </a:r>
            <a:endParaRPr sz="1754">
              <a:solidFill>
                <a:schemeClr val="dk1"/>
              </a:solidFill>
            </a:endParaRPr>
          </a:p>
          <a:p>
            <a:pPr indent="-134302" lvl="0" marL="228600" marR="0" rtl="0" algn="l">
              <a:lnSpc>
                <a:spcPct val="90000"/>
              </a:lnSpc>
              <a:spcBef>
                <a:spcPts val="1400"/>
              </a:spcBef>
              <a:spcAft>
                <a:spcPts val="0"/>
              </a:spcAft>
              <a:buClr>
                <a:srgbClr val="292929"/>
              </a:buClr>
              <a:buSzPts val="715"/>
              <a:buChar char="•"/>
            </a:pPr>
            <a:r>
              <a:t/>
            </a:r>
            <a:endParaRPr sz="715">
              <a:solidFill>
                <a:srgbClr val="292929"/>
              </a:solidFill>
            </a:endParaRPr>
          </a:p>
        </p:txBody>
      </p:sp>
      <p:sp>
        <p:nvSpPr>
          <p:cNvPr id="102" name="Google Shape;102;p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Executive Summary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03" name="Shape 303"/>
        <p:cNvGrpSpPr/>
        <p:nvPr/>
      </p:nvGrpSpPr>
      <p:grpSpPr>
        <a:xfrm>
          <a:off x="0" y="0"/>
          <a:ext cx="0" cy="0"/>
          <a:chOff x="0" y="0"/>
          <a:chExt cx="0" cy="0"/>
        </a:xfrm>
      </p:grpSpPr>
      <p:sp>
        <p:nvSpPr>
          <p:cNvPr id="304" name="Google Shape;304;p3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05" name="Google Shape;305;p30"/>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used the wildcard '%' to filter for rows where the MissionOutcome was either a success or a failure in the WHERE clause.</a:t>
            </a:r>
            <a:endParaRPr sz="2200">
              <a:solidFill>
                <a:srgbClr val="292929"/>
              </a:solidFill>
            </a:endParaRPr>
          </a:p>
        </p:txBody>
      </p:sp>
      <p:sp>
        <p:nvSpPr>
          <p:cNvPr id="306" name="Google Shape;306;p3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77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Total Number of Successful and Failure Mission Outcomes</a:t>
            </a:r>
            <a:endParaRPr/>
          </a:p>
        </p:txBody>
      </p:sp>
      <p:pic>
        <p:nvPicPr>
          <p:cNvPr id="307" name="Google Shape;307;p30"/>
          <p:cNvPicPr preferRelativeResize="0"/>
          <p:nvPr/>
        </p:nvPicPr>
        <p:blipFill rotWithShape="1">
          <a:blip r:embed="rId4">
            <a:alphaModFix/>
          </a:blip>
          <a:srcRect b="0" l="0" r="0" t="0"/>
          <a:stretch/>
        </p:blipFill>
        <p:spPr>
          <a:xfrm>
            <a:off x="3909798" y="2783827"/>
            <a:ext cx="4236000" cy="38417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1" name="Shape 311"/>
        <p:cNvGrpSpPr/>
        <p:nvPr/>
      </p:nvGrpSpPr>
      <p:grpSpPr>
        <a:xfrm>
          <a:off x="0" y="0"/>
          <a:ext cx="0" cy="0"/>
          <a:chOff x="0" y="0"/>
          <a:chExt cx="0" cy="0"/>
        </a:xfrm>
      </p:grpSpPr>
      <p:sp>
        <p:nvSpPr>
          <p:cNvPr id="312" name="Google Shape;312;p3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3" name="Google Shape;313;p31"/>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determined the booster that carried the maximum payload by using a subquery in the WHERE clause along with the MAX() function.</a:t>
            </a:r>
            <a:endParaRPr sz="2200">
              <a:solidFill>
                <a:srgbClr val="292929"/>
              </a:solidFill>
            </a:endParaRPr>
          </a:p>
        </p:txBody>
      </p:sp>
      <p:sp>
        <p:nvSpPr>
          <p:cNvPr id="314" name="Google Shape;314;p3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Boosters Carried Maximum Payload</a:t>
            </a:r>
            <a:endParaRPr/>
          </a:p>
        </p:txBody>
      </p:sp>
      <p:pic>
        <p:nvPicPr>
          <p:cNvPr id="315" name="Google Shape;315;p31"/>
          <p:cNvPicPr preferRelativeResize="0"/>
          <p:nvPr/>
        </p:nvPicPr>
        <p:blipFill rotWithShape="1">
          <a:blip r:embed="rId4">
            <a:alphaModFix/>
          </a:blip>
          <a:srcRect b="0" l="0" r="0" t="0"/>
          <a:stretch/>
        </p:blipFill>
        <p:spPr>
          <a:xfrm>
            <a:off x="3288126" y="2613698"/>
            <a:ext cx="5147849" cy="41440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19" name="Shape 319"/>
        <p:cNvGrpSpPr/>
        <p:nvPr/>
      </p:nvGrpSpPr>
      <p:grpSpPr>
        <a:xfrm>
          <a:off x="0" y="0"/>
          <a:ext cx="0" cy="0"/>
          <a:chOff x="0" y="0"/>
          <a:chExt cx="0" cy="0"/>
        </a:xfrm>
      </p:grpSpPr>
      <p:sp>
        <p:nvSpPr>
          <p:cNvPr id="320" name="Google Shape;320;p32"/>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1" name="Google Shape;321;p32"/>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used a combination of the WHERE clause, LIKE, AND, and BETWEEN conditions to filter for failed landing outcomes on the drone ship, along with their booster versions and launch site names for the year 2015.</a:t>
            </a:r>
            <a:endParaRPr sz="2200">
              <a:solidFill>
                <a:srgbClr val="292929"/>
              </a:solidFill>
            </a:endParaRPr>
          </a:p>
        </p:txBody>
      </p:sp>
      <p:sp>
        <p:nvSpPr>
          <p:cNvPr id="322" name="Google Shape;322;p32"/>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2015 Launch Records</a:t>
            </a:r>
            <a:endParaRPr/>
          </a:p>
        </p:txBody>
      </p:sp>
      <p:pic>
        <p:nvPicPr>
          <p:cNvPr id="323" name="Google Shape;323;p32"/>
          <p:cNvPicPr preferRelativeResize="0"/>
          <p:nvPr/>
        </p:nvPicPr>
        <p:blipFill rotWithShape="1">
          <a:blip r:embed="rId4">
            <a:alphaModFix/>
          </a:blip>
          <a:srcRect b="0" l="0" r="0" t="0"/>
          <a:stretch/>
        </p:blipFill>
        <p:spPr>
          <a:xfrm>
            <a:off x="2591454" y="3242435"/>
            <a:ext cx="7239000" cy="25812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27" name="Shape 327"/>
        <p:cNvGrpSpPr/>
        <p:nvPr/>
      </p:nvGrpSpPr>
      <p:grpSpPr>
        <a:xfrm>
          <a:off x="0" y="0"/>
          <a:ext cx="0" cy="0"/>
          <a:chOff x="0" y="0"/>
          <a:chExt cx="0" cy="0"/>
        </a:xfrm>
      </p:grpSpPr>
      <p:sp>
        <p:nvSpPr>
          <p:cNvPr id="328" name="Google Shape;328;p3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9" name="Google Shape;329;p33"/>
          <p:cNvSpPr txBox="1"/>
          <p:nvPr>
            <p:ph idx="1" type="body"/>
          </p:nvPr>
        </p:nvSpPr>
        <p:spPr>
          <a:xfrm>
            <a:off x="770010" y="1825625"/>
            <a:ext cx="9745589" cy="4351338"/>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selected landing outcomes and the COUNT of landing outcomes from the data, using the WHERE clause to filter for landing outcomes between 2010-06-04 and 2010-03-20. I applied the GROUP BY clause to group the landing outcomes and the ORDER BY clause to arrange the grouped landing outcomes in descending order.</a:t>
            </a:r>
            <a:endParaRPr sz="2200">
              <a:solidFill>
                <a:srgbClr val="292929"/>
              </a:solidFill>
            </a:endParaRPr>
          </a:p>
        </p:txBody>
      </p:sp>
      <p:sp>
        <p:nvSpPr>
          <p:cNvPr id="330" name="Google Shape;330;p33"/>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700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Rank Landing Outcomes Between 2010-06-04 and 2017-03-20</a:t>
            </a:r>
            <a:endParaRPr/>
          </a:p>
        </p:txBody>
      </p:sp>
      <p:pic>
        <p:nvPicPr>
          <p:cNvPr id="331" name="Google Shape;331;p33"/>
          <p:cNvPicPr preferRelativeResize="0"/>
          <p:nvPr/>
        </p:nvPicPr>
        <p:blipFill rotWithShape="1">
          <a:blip r:embed="rId4">
            <a:alphaModFix/>
          </a:blip>
          <a:srcRect b="0" l="0" r="0" t="0"/>
          <a:stretch/>
        </p:blipFill>
        <p:spPr>
          <a:xfrm>
            <a:off x="6380075" y="3429008"/>
            <a:ext cx="4626174" cy="324479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35" name="Shape 335"/>
        <p:cNvGrpSpPr/>
        <p:nvPr/>
      </p:nvGrpSpPr>
      <p:grpSpPr>
        <a:xfrm>
          <a:off x="0" y="0"/>
          <a:ext cx="0" cy="0"/>
          <a:chOff x="0" y="0"/>
          <a:chExt cx="0" cy="0"/>
        </a:xfrm>
      </p:grpSpPr>
      <p:sp>
        <p:nvSpPr>
          <p:cNvPr id="336" name="Google Shape;336;p34"/>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3</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0" name="Shape 340"/>
        <p:cNvGrpSpPr/>
        <p:nvPr/>
      </p:nvGrpSpPr>
      <p:grpSpPr>
        <a:xfrm>
          <a:off x="0" y="0"/>
          <a:ext cx="0" cy="0"/>
          <a:chOff x="0" y="0"/>
          <a:chExt cx="0" cy="0"/>
        </a:xfrm>
      </p:grpSpPr>
      <p:sp>
        <p:nvSpPr>
          <p:cNvPr id="341" name="Google Shape;341;p35"/>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2" name="Google Shape;342;p35"/>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1&gt;</a:t>
            </a:r>
            <a:endParaRPr/>
          </a:p>
        </p:txBody>
      </p:sp>
      <p:pic>
        <p:nvPicPr>
          <p:cNvPr id="343" name="Google Shape;343;p35"/>
          <p:cNvPicPr preferRelativeResize="0"/>
          <p:nvPr/>
        </p:nvPicPr>
        <p:blipFill>
          <a:blip r:embed="rId4">
            <a:alphaModFix/>
          </a:blip>
          <a:stretch>
            <a:fillRect/>
          </a:stretch>
        </p:blipFill>
        <p:spPr>
          <a:xfrm>
            <a:off x="1338300" y="1574324"/>
            <a:ext cx="9515395" cy="46330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7" name="Shape 347"/>
        <p:cNvGrpSpPr/>
        <p:nvPr/>
      </p:nvGrpSpPr>
      <p:grpSpPr>
        <a:xfrm>
          <a:off x="0" y="0"/>
          <a:ext cx="0" cy="0"/>
          <a:chOff x="0" y="0"/>
          <a:chExt cx="0" cy="0"/>
        </a:xfrm>
      </p:grpSpPr>
      <p:sp>
        <p:nvSpPr>
          <p:cNvPr id="348" name="Google Shape;348;p3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49" name="Google Shape;349;p3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2&gt;</a:t>
            </a:r>
            <a:endParaRPr/>
          </a:p>
        </p:txBody>
      </p:sp>
      <p:pic>
        <p:nvPicPr>
          <p:cNvPr id="350" name="Google Shape;350;p36"/>
          <p:cNvPicPr preferRelativeResize="0"/>
          <p:nvPr/>
        </p:nvPicPr>
        <p:blipFill>
          <a:blip r:embed="rId4">
            <a:alphaModFix/>
          </a:blip>
          <a:stretch>
            <a:fillRect/>
          </a:stretch>
        </p:blipFill>
        <p:spPr>
          <a:xfrm>
            <a:off x="1806750" y="1641174"/>
            <a:ext cx="8276015" cy="4633074"/>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54" name="Shape 354"/>
        <p:cNvGrpSpPr/>
        <p:nvPr/>
      </p:nvGrpSpPr>
      <p:grpSpPr>
        <a:xfrm>
          <a:off x="0" y="0"/>
          <a:ext cx="0" cy="0"/>
          <a:chOff x="0" y="0"/>
          <a:chExt cx="0" cy="0"/>
        </a:xfrm>
      </p:grpSpPr>
      <p:sp>
        <p:nvSpPr>
          <p:cNvPr id="355" name="Google Shape;355;p3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3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&lt;Folium Map Screenshot 3&gt;</a:t>
            </a:r>
            <a:endParaRPr/>
          </a:p>
        </p:txBody>
      </p:sp>
      <p:pic>
        <p:nvPicPr>
          <p:cNvPr id="357" name="Google Shape;357;p37"/>
          <p:cNvPicPr preferRelativeResize="0"/>
          <p:nvPr/>
        </p:nvPicPr>
        <p:blipFill>
          <a:blip r:embed="rId4">
            <a:alphaModFix/>
          </a:blip>
          <a:stretch>
            <a:fillRect/>
          </a:stretch>
        </p:blipFill>
        <p:spPr>
          <a:xfrm>
            <a:off x="1231775" y="1794124"/>
            <a:ext cx="9958860" cy="463307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1" name="Shape 361"/>
        <p:cNvGrpSpPr/>
        <p:nvPr/>
      </p:nvGrpSpPr>
      <p:grpSpPr>
        <a:xfrm>
          <a:off x="0" y="0"/>
          <a:ext cx="0" cy="0"/>
          <a:chOff x="0" y="0"/>
          <a:chExt cx="0" cy="0"/>
        </a:xfrm>
      </p:grpSpPr>
      <p:sp>
        <p:nvSpPr>
          <p:cNvPr id="362" name="Google Shape;362;p38"/>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4</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66" name="Shape 366"/>
        <p:cNvGrpSpPr/>
        <p:nvPr/>
      </p:nvGrpSpPr>
      <p:grpSpPr>
        <a:xfrm>
          <a:off x="0" y="0"/>
          <a:ext cx="0" cy="0"/>
          <a:chOff x="0" y="0"/>
          <a:chExt cx="0" cy="0"/>
        </a:xfrm>
      </p:grpSpPr>
      <p:sp>
        <p:nvSpPr>
          <p:cNvPr id="367" name="Google Shape;367;p39"/>
          <p:cNvSpPr txBox="1"/>
          <p:nvPr>
            <p:ph idx="12" type="sldNum"/>
          </p:nvPr>
        </p:nvSpPr>
        <p:spPr>
          <a:xfrm>
            <a:off x="8430697"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68" name="Google Shape;368;p3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1&gt;</a:t>
            </a:r>
            <a:endParaRPr/>
          </a:p>
        </p:txBody>
      </p:sp>
      <p:pic>
        <p:nvPicPr>
          <p:cNvPr id="369" name="Google Shape;369;p39"/>
          <p:cNvPicPr preferRelativeResize="0"/>
          <p:nvPr/>
        </p:nvPicPr>
        <p:blipFill>
          <a:blip r:embed="rId4">
            <a:alphaModFix/>
          </a:blip>
          <a:stretch>
            <a:fillRect/>
          </a:stretch>
        </p:blipFill>
        <p:spPr>
          <a:xfrm>
            <a:off x="1288025" y="1588347"/>
            <a:ext cx="9615951" cy="44372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rmAutofit/>
          </a:bodyPr>
          <a:lstStyle/>
          <a:p>
            <a:pPr indent="0" lvl="0" marL="0" rtl="0" algn="r">
              <a:spcBef>
                <a:spcPts val="0"/>
              </a:spcBef>
              <a:spcAft>
                <a:spcPts val="0"/>
              </a:spcAft>
              <a:buNone/>
            </a:pPr>
            <a:fld id="{00000000-1234-1234-1234-123412341234}" type="slidenum">
              <a:rPr lang="en-US" sz="1400"/>
              <a:t>‹#›</a:t>
            </a:fld>
            <a:endParaRPr sz="1400"/>
          </a:p>
        </p:txBody>
      </p:sp>
      <p:sp>
        <p:nvSpPr>
          <p:cNvPr id="108" name="Google Shape;108;p4"/>
          <p:cNvSpPr txBox="1"/>
          <p:nvPr/>
        </p:nvSpPr>
        <p:spPr>
          <a:xfrm>
            <a:off x="828068" y="538650"/>
            <a:ext cx="10530114"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Introduction</a:t>
            </a:r>
            <a:endParaRPr sz="4000">
              <a:solidFill>
                <a:srgbClr val="0B49CB"/>
              </a:solidFill>
              <a:latin typeface="IBM Plex Mono SemiBold"/>
              <a:ea typeface="IBM Plex Mono SemiBold"/>
              <a:cs typeface="IBM Plex Mono SemiBold"/>
              <a:sym typeface="IBM Plex Mono SemiBold"/>
            </a:endParaRPr>
          </a:p>
        </p:txBody>
      </p:sp>
      <p:sp>
        <p:nvSpPr>
          <p:cNvPr id="109" name="Google Shape;109;p4"/>
          <p:cNvSpPr txBox="1"/>
          <p:nvPr/>
        </p:nvSpPr>
        <p:spPr>
          <a:xfrm>
            <a:off x="536250" y="1379525"/>
            <a:ext cx="11364000" cy="3636300"/>
          </a:xfrm>
          <a:prstGeom prst="rect">
            <a:avLst/>
          </a:prstGeom>
          <a:noFill/>
          <a:ln>
            <a:noFill/>
          </a:ln>
        </p:spPr>
        <p:txBody>
          <a:bodyPr anchorCtr="0" anchor="t" bIns="45700" lIns="91425" spcFirstLastPara="1" rIns="91425" wrap="square" tIns="45700">
            <a:noAutofit/>
          </a:bodyPr>
          <a:lstStyle/>
          <a:p>
            <a:pPr indent="-349250" lvl="0" marL="457200" rtl="0" algn="l">
              <a:lnSpc>
                <a:spcPct val="95000"/>
              </a:lnSpc>
              <a:spcBef>
                <a:spcPts val="1400"/>
              </a:spcBef>
              <a:spcAft>
                <a:spcPts val="0"/>
              </a:spcAft>
              <a:buClr>
                <a:srgbClr val="292929"/>
              </a:buClr>
              <a:buSzPts val="1900"/>
              <a:buChar char="•"/>
            </a:pPr>
            <a:r>
              <a:rPr lang="en-US" sz="1900">
                <a:solidFill>
                  <a:schemeClr val="dk1"/>
                </a:solidFill>
              </a:rPr>
              <a:t>Project Background and Context:</a:t>
            </a:r>
            <a:endParaRPr sz="1900">
              <a:solidFill>
                <a:schemeClr val="dk1"/>
              </a:solidFill>
            </a:endParaRPr>
          </a:p>
          <a:p>
            <a:pPr indent="0" lvl="0" marL="457200" rtl="0" algn="l">
              <a:lnSpc>
                <a:spcPct val="95000"/>
              </a:lnSpc>
              <a:spcBef>
                <a:spcPts val="1400"/>
              </a:spcBef>
              <a:spcAft>
                <a:spcPts val="0"/>
              </a:spcAft>
              <a:buNone/>
            </a:pPr>
            <a:r>
              <a:rPr lang="en-US" sz="1900">
                <a:solidFill>
                  <a:schemeClr val="dk1"/>
                </a:solidFill>
              </a:rPr>
              <a:t>SpaceX offers Falcon 9 rocket launches at a cost of $62 million, significantly lower than competitors who charge upwards of $165 million per launch. This cost savings is largely due to SpaceX's ability to reuse the first stage of the rocket, which lands back on Earth after launch. The success of this landing is crucial for the cost-effectiveness of the launch, as the first stage is reused for future missions. Predicting whether the first stage will land successfully could be a game-changer, not only for SpaceX but also for any competing companies looking to bid against SpaceX for rocket launches. By creating a machine learning pipeline to predict landing success, this project aims to optimize launch operations, reduce costs, and provide valuable insights for future missions.</a:t>
            </a:r>
            <a:endParaRPr sz="1900">
              <a:solidFill>
                <a:schemeClr val="dk1"/>
              </a:solidFill>
            </a:endParaRPr>
          </a:p>
          <a:p>
            <a:pPr indent="-349250" lvl="0" marL="457200" rtl="0" algn="l">
              <a:lnSpc>
                <a:spcPct val="95000"/>
              </a:lnSpc>
              <a:spcBef>
                <a:spcPts val="1400"/>
              </a:spcBef>
              <a:spcAft>
                <a:spcPts val="0"/>
              </a:spcAft>
              <a:buClr>
                <a:srgbClr val="292929"/>
              </a:buClr>
              <a:buSzPts val="1900"/>
              <a:buChar char="•"/>
            </a:pPr>
            <a:r>
              <a:rPr lang="en-US" sz="1900">
                <a:solidFill>
                  <a:schemeClr val="dk1"/>
                </a:solidFill>
              </a:rPr>
              <a:t>Problems You Want to Find Answers:</a:t>
            </a:r>
            <a:endParaRPr sz="1900">
              <a:solidFill>
                <a:schemeClr val="dk1"/>
              </a:solidFill>
            </a:endParaRPr>
          </a:p>
          <a:p>
            <a:pPr indent="0" lvl="0" marL="457200" rtl="0" algn="l">
              <a:lnSpc>
                <a:spcPct val="95000"/>
              </a:lnSpc>
              <a:spcBef>
                <a:spcPts val="1200"/>
              </a:spcBef>
              <a:spcAft>
                <a:spcPts val="1200"/>
              </a:spcAft>
              <a:buNone/>
            </a:pPr>
            <a:r>
              <a:rPr lang="en-US" sz="1900">
                <a:solidFill>
                  <a:schemeClr val="dk1"/>
                </a:solidFill>
              </a:rPr>
              <a:t>Q</a:t>
            </a:r>
            <a:r>
              <a:rPr lang="en-US" sz="1900">
                <a:solidFill>
                  <a:schemeClr val="dk1"/>
                </a:solidFill>
              </a:rPr>
              <a:t>uestions include: </a:t>
            </a:r>
            <a:r>
              <a:rPr lang="en-US" sz="1900">
                <a:solidFill>
                  <a:schemeClr val="dk1"/>
                </a:solidFill>
              </a:rPr>
              <a:t>What operational conditions, such as altitude, velocity, and weather, influence landing success? How do these factors interact with one another to affect the likelihood of a successful landing? Additionally, the project will explore the optimal operating conditions necessary to ensure a successful landing program, which could include specific weather patterns, rocket settings, and timing during flight. By answering these questions, the project aims to provide actionable insights to improve the success rate of rocket landings and help companies better plan for future space launches.</a:t>
            </a:r>
            <a:endParaRPr sz="1900">
              <a:solidFill>
                <a:srgbClr val="292929"/>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73" name="Shape 373"/>
        <p:cNvGrpSpPr/>
        <p:nvPr/>
      </p:nvGrpSpPr>
      <p:grpSpPr>
        <a:xfrm>
          <a:off x="0" y="0"/>
          <a:ext cx="0" cy="0"/>
          <a:chOff x="0" y="0"/>
          <a:chExt cx="0" cy="0"/>
        </a:xfrm>
      </p:grpSpPr>
      <p:sp>
        <p:nvSpPr>
          <p:cNvPr id="374" name="Google Shape;374;p40"/>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5" name="Google Shape;375;p40"/>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2&gt;</a:t>
            </a:r>
            <a:endParaRPr/>
          </a:p>
        </p:txBody>
      </p:sp>
      <p:pic>
        <p:nvPicPr>
          <p:cNvPr id="376" name="Google Shape;376;p40"/>
          <p:cNvPicPr preferRelativeResize="0"/>
          <p:nvPr/>
        </p:nvPicPr>
        <p:blipFill>
          <a:blip r:embed="rId4">
            <a:alphaModFix/>
          </a:blip>
          <a:stretch>
            <a:fillRect/>
          </a:stretch>
        </p:blipFill>
        <p:spPr>
          <a:xfrm>
            <a:off x="1387125" y="1811648"/>
            <a:ext cx="9417740" cy="40034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0" name="Shape 380"/>
        <p:cNvGrpSpPr/>
        <p:nvPr/>
      </p:nvGrpSpPr>
      <p:grpSpPr>
        <a:xfrm>
          <a:off x="0" y="0"/>
          <a:ext cx="0" cy="0"/>
          <a:chOff x="0" y="0"/>
          <a:chExt cx="0" cy="0"/>
        </a:xfrm>
      </p:grpSpPr>
      <p:sp>
        <p:nvSpPr>
          <p:cNvPr id="381" name="Google Shape;381;p41"/>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2" name="Google Shape;382;p41"/>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&lt;Dashboard Screenshot 3&gt;</a:t>
            </a:r>
            <a:endParaRPr/>
          </a:p>
        </p:txBody>
      </p:sp>
      <p:pic>
        <p:nvPicPr>
          <p:cNvPr id="383" name="Google Shape;383;p41"/>
          <p:cNvPicPr preferRelativeResize="0"/>
          <p:nvPr/>
        </p:nvPicPr>
        <p:blipFill>
          <a:blip r:embed="rId4">
            <a:alphaModFix/>
          </a:blip>
          <a:stretch>
            <a:fillRect/>
          </a:stretch>
        </p:blipFill>
        <p:spPr>
          <a:xfrm>
            <a:off x="2030675" y="1768525"/>
            <a:ext cx="8130650" cy="35762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87" name="Shape 387"/>
        <p:cNvGrpSpPr/>
        <p:nvPr/>
      </p:nvGrpSpPr>
      <p:grpSpPr>
        <a:xfrm>
          <a:off x="0" y="0"/>
          <a:ext cx="0" cy="0"/>
          <a:chOff x="0" y="0"/>
          <a:chExt cx="0" cy="0"/>
        </a:xfrm>
      </p:grpSpPr>
      <p:sp>
        <p:nvSpPr>
          <p:cNvPr id="388" name="Google Shape;388;p42"/>
          <p:cNvSpPr txBox="1"/>
          <p:nvPr/>
        </p:nvSpPr>
        <p:spPr>
          <a:xfrm>
            <a:off x="797970" y="2529746"/>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5</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92" name="Shape 392"/>
        <p:cNvGrpSpPr/>
        <p:nvPr/>
      </p:nvGrpSpPr>
      <p:grpSpPr>
        <a:xfrm>
          <a:off x="0" y="0"/>
          <a:ext cx="0" cy="0"/>
          <a:chOff x="0" y="0"/>
          <a:chExt cx="0" cy="0"/>
        </a:xfrm>
      </p:grpSpPr>
      <p:sp>
        <p:nvSpPr>
          <p:cNvPr id="393" name="Google Shape;393;p43"/>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94" name="Google Shape;394;p43"/>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Classification Accuracy</a:t>
            </a:r>
            <a:endParaRPr sz="4000">
              <a:solidFill>
                <a:srgbClr val="0B49CB"/>
              </a:solidFill>
              <a:latin typeface="IBM Plex Mono SemiBold"/>
              <a:ea typeface="IBM Plex Mono SemiBold"/>
              <a:cs typeface="IBM Plex Mono SemiBold"/>
              <a:sym typeface="IBM Plex Mono SemiBold"/>
            </a:endParaRPr>
          </a:p>
        </p:txBody>
      </p:sp>
      <p:pic>
        <p:nvPicPr>
          <p:cNvPr id="395" name="Google Shape;395;p43"/>
          <p:cNvPicPr preferRelativeResize="0"/>
          <p:nvPr/>
        </p:nvPicPr>
        <p:blipFill rotWithShape="1">
          <a:blip r:embed="rId4">
            <a:alphaModFix/>
          </a:blip>
          <a:srcRect b="0" l="0" r="0" t="0"/>
          <a:stretch/>
        </p:blipFill>
        <p:spPr>
          <a:xfrm>
            <a:off x="557784" y="2815221"/>
            <a:ext cx="11164823" cy="3321534"/>
          </a:xfrm>
          <a:prstGeom prst="rect">
            <a:avLst/>
          </a:prstGeom>
          <a:noFill/>
          <a:ln>
            <a:noFill/>
          </a:ln>
        </p:spPr>
      </p:pic>
      <p:sp>
        <p:nvSpPr>
          <p:cNvPr id="396" name="Google Shape;396;p43"/>
          <p:cNvSpPr txBox="1"/>
          <p:nvPr/>
        </p:nvSpPr>
        <p:spPr>
          <a:xfrm>
            <a:off x="902400" y="1587475"/>
            <a:ext cx="96252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US" sz="2100"/>
              <a:t>The decision tree classifier is the model that achieved the highest classification accuracy.</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0" name="Shape 400"/>
        <p:cNvGrpSpPr/>
        <p:nvPr/>
      </p:nvGrpSpPr>
      <p:grpSpPr>
        <a:xfrm>
          <a:off x="0" y="0"/>
          <a:ext cx="0" cy="0"/>
          <a:chOff x="0" y="0"/>
          <a:chExt cx="0" cy="0"/>
        </a:xfrm>
      </p:grpSpPr>
      <p:sp>
        <p:nvSpPr>
          <p:cNvPr id="401" name="Google Shape;401;p44"/>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02" name="Google Shape;402;p44"/>
          <p:cNvSpPr txBox="1"/>
          <p:nvPr>
            <p:ph idx="1" type="body"/>
          </p:nvPr>
        </p:nvSpPr>
        <p:spPr>
          <a:xfrm>
            <a:off x="770011" y="2057400"/>
            <a:ext cx="9477960" cy="3811588"/>
          </a:xfrm>
          <a:prstGeom prst="rect">
            <a:avLst/>
          </a:prstGeom>
          <a:noFill/>
          <a:ln>
            <a:noFill/>
          </a:ln>
        </p:spPr>
        <p:txBody>
          <a:bodyPr anchorCtr="0" anchor="t" bIns="45700" lIns="91425" spcFirstLastPara="1" rIns="91425" wrap="square" tIns="45700">
            <a:norm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The confusion matrix for the decision tree classifier indicates that the model is able to differentiate between the various classes. However, a significant issue is the presence of false positives, where unsuccessful landings are incorrectly classified as successful landings.</a:t>
            </a:r>
            <a:endParaRPr sz="2200">
              <a:solidFill>
                <a:srgbClr val="292929"/>
              </a:solidFill>
            </a:endParaRPr>
          </a:p>
          <a:p>
            <a:pPr indent="0" lvl="0" marL="457200" marR="0" rtl="0" algn="l">
              <a:lnSpc>
                <a:spcPct val="100000"/>
              </a:lnSpc>
              <a:spcBef>
                <a:spcPts val="1200"/>
              </a:spcBef>
              <a:spcAft>
                <a:spcPts val="0"/>
              </a:spcAft>
              <a:buNone/>
            </a:pPr>
            <a:r>
              <a:t/>
            </a:r>
            <a:endParaRPr sz="2200">
              <a:solidFill>
                <a:srgbClr val="292929"/>
              </a:solidFill>
            </a:endParaRPr>
          </a:p>
        </p:txBody>
      </p:sp>
      <p:sp>
        <p:nvSpPr>
          <p:cNvPr id="403" name="Google Shape;403;p44"/>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Confusion Matrix</a:t>
            </a:r>
            <a:endParaRPr sz="4000">
              <a:solidFill>
                <a:srgbClr val="0B49CB"/>
              </a:solidFill>
              <a:latin typeface="IBM Plex Mono SemiBold"/>
              <a:ea typeface="IBM Plex Mono SemiBold"/>
              <a:cs typeface="IBM Plex Mono SemiBold"/>
              <a:sym typeface="IBM Plex Mono SemiBold"/>
            </a:endParaRPr>
          </a:p>
        </p:txBody>
      </p:sp>
      <p:pic>
        <p:nvPicPr>
          <p:cNvPr id="404" name="Google Shape;404;p44"/>
          <p:cNvPicPr preferRelativeResize="0"/>
          <p:nvPr/>
        </p:nvPicPr>
        <p:blipFill rotWithShape="1">
          <a:blip r:embed="rId4">
            <a:alphaModFix/>
          </a:blip>
          <a:srcRect b="0" l="0" r="0" t="0"/>
          <a:stretch/>
        </p:blipFill>
        <p:spPr>
          <a:xfrm>
            <a:off x="6095999" y="3643714"/>
            <a:ext cx="4281910" cy="3097321"/>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08" name="Shape 408"/>
        <p:cNvGrpSpPr/>
        <p:nvPr/>
      </p:nvGrpSpPr>
      <p:grpSpPr>
        <a:xfrm>
          <a:off x="0" y="0"/>
          <a:ext cx="0" cy="0"/>
          <a:chOff x="0" y="0"/>
          <a:chExt cx="0" cy="0"/>
        </a:xfrm>
      </p:grpSpPr>
      <p:sp>
        <p:nvSpPr>
          <p:cNvPr id="409" name="Google Shape;409;p45"/>
          <p:cNvSpPr txBox="1"/>
          <p:nvPr>
            <p:ph idx="12" type="sldNum"/>
          </p:nvPr>
        </p:nvSpPr>
        <p:spPr>
          <a:xfrm>
            <a:off x="8714772" y="6025573"/>
            <a:ext cx="2743200" cy="4017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0" name="Google Shape;410;p45"/>
          <p:cNvSpPr txBox="1"/>
          <p:nvPr>
            <p:ph idx="1" type="body"/>
          </p:nvPr>
        </p:nvSpPr>
        <p:spPr>
          <a:xfrm>
            <a:off x="770011" y="1875054"/>
            <a:ext cx="5904000" cy="4351200"/>
          </a:xfrm>
          <a:prstGeom prst="rect">
            <a:avLst/>
          </a:prstGeom>
          <a:noFill/>
          <a:ln>
            <a:noFill/>
          </a:ln>
        </p:spPr>
        <p:txBody>
          <a:bodyPr anchorCtr="0" anchor="t" bIns="45700" lIns="91425" spcFirstLastPara="1" rIns="91425" wrap="square" tIns="45700">
            <a:normAutofit fontScale="92500" lnSpcReduction="20000"/>
          </a:bodyPr>
          <a:lstStyle/>
          <a:p>
            <a:pPr indent="0" lvl="0" marL="0" rtl="0" algn="l">
              <a:lnSpc>
                <a:spcPct val="115000"/>
              </a:lnSpc>
              <a:spcBef>
                <a:spcPts val="1200"/>
              </a:spcBef>
              <a:spcAft>
                <a:spcPts val="0"/>
              </a:spcAft>
              <a:buNone/>
            </a:pPr>
            <a:r>
              <a:rPr lang="en-US" sz="2200">
                <a:solidFill>
                  <a:srgbClr val="292929"/>
                </a:solidFill>
              </a:rPr>
              <a:t>I can conclude that:</a:t>
            </a:r>
            <a:endParaRPr sz="2200">
              <a:solidFill>
                <a:srgbClr val="292929"/>
              </a:solidFill>
            </a:endParaRPr>
          </a:p>
          <a:p>
            <a:pPr indent="-293211" lvl="0" marL="457200" rtl="0" algn="l">
              <a:lnSpc>
                <a:spcPct val="115000"/>
              </a:lnSpc>
              <a:spcBef>
                <a:spcPts val="1200"/>
              </a:spcBef>
              <a:spcAft>
                <a:spcPts val="0"/>
              </a:spcAft>
              <a:buClr>
                <a:schemeClr val="dk1"/>
              </a:buClr>
              <a:buSzPct val="50000"/>
              <a:buChar char="●"/>
            </a:pPr>
            <a:r>
              <a:rPr lang="en-US" sz="2200">
                <a:solidFill>
                  <a:srgbClr val="292929"/>
                </a:solidFill>
              </a:rPr>
              <a:t>The more flights a launch site has, the higher the success rate at that site.</a:t>
            </a:r>
            <a:endParaRPr sz="2200">
              <a:solidFill>
                <a:srgbClr val="292929"/>
              </a:solidFill>
            </a:endParaRPr>
          </a:p>
          <a:p>
            <a:pPr indent="-293211" lvl="0" marL="457200" rtl="0" algn="l">
              <a:lnSpc>
                <a:spcPct val="115000"/>
              </a:lnSpc>
              <a:spcBef>
                <a:spcPts val="0"/>
              </a:spcBef>
              <a:spcAft>
                <a:spcPts val="0"/>
              </a:spcAft>
              <a:buClr>
                <a:schemeClr val="dk1"/>
              </a:buClr>
              <a:buSzPct val="50000"/>
              <a:buChar char="●"/>
            </a:pPr>
            <a:r>
              <a:rPr lang="en-US" sz="2200">
                <a:solidFill>
                  <a:srgbClr val="292929"/>
                </a:solidFill>
              </a:rPr>
              <a:t>The launch success rate began to increase from 2013 and continued to improve until 2020.</a:t>
            </a:r>
            <a:endParaRPr sz="2200">
              <a:solidFill>
                <a:srgbClr val="292929"/>
              </a:solidFill>
            </a:endParaRPr>
          </a:p>
          <a:p>
            <a:pPr indent="-293211" lvl="0" marL="457200" rtl="0" algn="l">
              <a:lnSpc>
                <a:spcPct val="115000"/>
              </a:lnSpc>
              <a:spcBef>
                <a:spcPts val="0"/>
              </a:spcBef>
              <a:spcAft>
                <a:spcPts val="0"/>
              </a:spcAft>
              <a:buClr>
                <a:schemeClr val="dk1"/>
              </a:buClr>
              <a:buSzPct val="50000"/>
              <a:buChar char="●"/>
            </a:pPr>
            <a:r>
              <a:rPr lang="en-US" sz="2200">
                <a:solidFill>
                  <a:srgbClr val="292929"/>
                </a:solidFill>
              </a:rPr>
              <a:t>Orbits such as ES-L1, GEO, HEO, SSO, and VLEO had the highest success rates.</a:t>
            </a:r>
            <a:endParaRPr sz="2200">
              <a:solidFill>
                <a:srgbClr val="292929"/>
              </a:solidFill>
            </a:endParaRPr>
          </a:p>
          <a:p>
            <a:pPr indent="-293211" lvl="0" marL="457200" rtl="0" algn="l">
              <a:lnSpc>
                <a:spcPct val="115000"/>
              </a:lnSpc>
              <a:spcBef>
                <a:spcPts val="0"/>
              </a:spcBef>
              <a:spcAft>
                <a:spcPts val="0"/>
              </a:spcAft>
              <a:buClr>
                <a:schemeClr val="dk1"/>
              </a:buClr>
              <a:buSzPct val="50000"/>
              <a:buChar char="●"/>
            </a:pPr>
            <a:r>
              <a:rPr lang="en-US" sz="2200">
                <a:solidFill>
                  <a:srgbClr val="292929"/>
                </a:solidFill>
              </a:rPr>
              <a:t>KSC LC-39A recorded the most successful launches among all sites.</a:t>
            </a:r>
            <a:endParaRPr sz="2200">
              <a:solidFill>
                <a:srgbClr val="292929"/>
              </a:solidFill>
            </a:endParaRPr>
          </a:p>
          <a:p>
            <a:pPr indent="-293211" lvl="0" marL="457200" rtl="0" algn="l">
              <a:lnSpc>
                <a:spcPct val="115000"/>
              </a:lnSpc>
              <a:spcBef>
                <a:spcPts val="0"/>
              </a:spcBef>
              <a:spcAft>
                <a:spcPts val="0"/>
              </a:spcAft>
              <a:buClr>
                <a:schemeClr val="dk1"/>
              </a:buClr>
              <a:buSzPct val="50000"/>
              <a:buChar char="●"/>
            </a:pPr>
            <a:r>
              <a:rPr lang="en-US" sz="2200">
                <a:solidFill>
                  <a:srgbClr val="292929"/>
                </a:solidFill>
              </a:rPr>
              <a:t>The decision tree classifier is the best machine learning algorithm for this task.</a:t>
            </a:r>
            <a:endParaRPr sz="2200">
              <a:solidFill>
                <a:srgbClr val="292929"/>
              </a:solidFill>
            </a:endParaRPr>
          </a:p>
          <a:p>
            <a:pPr indent="0" lvl="0" marL="457200" marR="0" rtl="0" algn="l">
              <a:lnSpc>
                <a:spcPct val="100000"/>
              </a:lnSpc>
              <a:spcBef>
                <a:spcPts val="1400"/>
              </a:spcBef>
              <a:spcAft>
                <a:spcPts val="0"/>
              </a:spcAft>
              <a:buNone/>
            </a:pPr>
            <a:r>
              <a:t/>
            </a:r>
            <a:endParaRPr sz="2200">
              <a:solidFill>
                <a:srgbClr val="292929"/>
              </a:solidFill>
            </a:endParaRPr>
          </a:p>
        </p:txBody>
      </p:sp>
      <p:sp>
        <p:nvSpPr>
          <p:cNvPr id="411" name="Google Shape;411;p45"/>
          <p:cNvSpPr txBox="1"/>
          <p:nvPr/>
        </p:nvSpPr>
        <p:spPr>
          <a:xfrm>
            <a:off x="770011" y="538650"/>
            <a:ext cx="10515600" cy="549000"/>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Conclusions</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16" name="Shape 416"/>
        <p:cNvGrpSpPr/>
        <p:nvPr/>
      </p:nvGrpSpPr>
      <p:grpSpPr>
        <a:xfrm>
          <a:off x="0" y="0"/>
          <a:ext cx="0" cy="0"/>
          <a:chOff x="0" y="0"/>
          <a:chExt cx="0" cy="0"/>
        </a:xfrm>
      </p:grpSpPr>
      <p:sp>
        <p:nvSpPr>
          <p:cNvPr id="417" name="Google Shape;417;p4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18" name="Google Shape;418;p46"/>
          <p:cNvSpPr txBox="1"/>
          <p:nvPr>
            <p:ph idx="1" type="body"/>
          </p:nvPr>
        </p:nvSpPr>
        <p:spPr>
          <a:xfrm>
            <a:off x="770011" y="1859522"/>
            <a:ext cx="10515600" cy="4351338"/>
          </a:xfrm>
          <a:prstGeom prst="rect">
            <a:avLst/>
          </a:prstGeom>
          <a:noFill/>
          <a:ln>
            <a:noFill/>
          </a:ln>
        </p:spPr>
        <p:txBody>
          <a:bodyPr anchorCtr="0" anchor="t" bIns="45700" lIns="91425" spcFirstLastPara="1" rIns="91425" wrap="square" tIns="45700">
            <a:normAutofit/>
          </a:bodyPr>
          <a:lstStyle/>
          <a:p>
            <a:pPr indent="-228600" lvl="0" marL="228600" marR="0" rtl="0" algn="l">
              <a:lnSpc>
                <a:spcPct val="100000"/>
              </a:lnSpc>
              <a:spcBef>
                <a:spcPts val="0"/>
              </a:spcBef>
              <a:spcAft>
                <a:spcPts val="0"/>
              </a:spcAft>
              <a:buClr>
                <a:srgbClr val="292929"/>
              </a:buClr>
              <a:buSzPts val="2200"/>
              <a:buFont typeface="Arial"/>
              <a:buChar char="•"/>
            </a:pPr>
            <a:r>
              <a:rPr lang="en-US" sz="2200">
                <a:solidFill>
                  <a:srgbClr val="292929"/>
                </a:solidFill>
                <a:latin typeface="Arial"/>
                <a:ea typeface="Arial"/>
                <a:cs typeface="Arial"/>
                <a:sym typeface="Arial"/>
              </a:rPr>
              <a:t>Include any relevant assets like Python code snippets, SQL queries, charts, Notebook outputs, or data sets that you may have created during this project</a:t>
            </a:r>
            <a:endParaRPr/>
          </a:p>
        </p:txBody>
      </p:sp>
      <p:sp>
        <p:nvSpPr>
          <p:cNvPr id="419" name="Google Shape;419;p4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Appendix</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423" name="Shape 423"/>
        <p:cNvGrpSpPr/>
        <p:nvPr/>
      </p:nvGrpSpPr>
      <p:grpSpPr>
        <a:xfrm>
          <a:off x="0" y="0"/>
          <a:ext cx="0" cy="0"/>
          <a:chOff x="0" y="0"/>
          <a:chExt cx="0" cy="0"/>
        </a:xfrm>
      </p:grpSpPr>
    </p:spTree>
  </p:cSld>
  <p:clrMapOvr>
    <a:masterClrMapping/>
  </p:clrMapOvr>
  <p:transition spd="slow">
    <p:push/>
  </p:transition>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3" name="Shape 113"/>
        <p:cNvGrpSpPr/>
        <p:nvPr/>
      </p:nvGrpSpPr>
      <p:grpSpPr>
        <a:xfrm>
          <a:off x="0" y="0"/>
          <a:ext cx="0" cy="0"/>
          <a:chOff x="0" y="0"/>
          <a:chExt cx="0" cy="0"/>
        </a:xfrm>
      </p:grpSpPr>
      <p:sp>
        <p:nvSpPr>
          <p:cNvPr id="114" name="Google Shape;114;p5"/>
          <p:cNvSpPr txBox="1"/>
          <p:nvPr>
            <p:ph idx="12" type="sldNum"/>
          </p:nvPr>
        </p:nvSpPr>
        <p:spPr>
          <a:xfrm>
            <a:off x="9448800" y="6356350"/>
            <a:ext cx="2743200" cy="365125"/>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15" name="Google Shape;115;p5"/>
          <p:cNvSpPr txBox="1"/>
          <p:nvPr/>
        </p:nvSpPr>
        <p:spPr>
          <a:xfrm>
            <a:off x="765313" y="2812774"/>
            <a:ext cx="1058303" cy="369332"/>
          </a:xfrm>
          <a:prstGeom prst="rect">
            <a:avLst/>
          </a:prstGeom>
          <a:solidFill>
            <a:srgbClr val="0948CB"/>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lt1"/>
                </a:solidFill>
                <a:latin typeface="Calibri"/>
                <a:ea typeface="Calibri"/>
                <a:cs typeface="Calibri"/>
                <a:sym typeface="Calibri"/>
              </a:rPr>
              <a:t>Section 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0" name="Shape 120"/>
        <p:cNvGrpSpPr/>
        <p:nvPr/>
      </p:nvGrpSpPr>
      <p:grpSpPr>
        <a:xfrm>
          <a:off x="0" y="0"/>
          <a:ext cx="0" cy="0"/>
          <a:chOff x="0" y="0"/>
          <a:chExt cx="0" cy="0"/>
        </a:xfrm>
      </p:grpSpPr>
      <p:sp>
        <p:nvSpPr>
          <p:cNvPr id="121" name="Google Shape;121;p6"/>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2" name="Google Shape;122;p6"/>
          <p:cNvSpPr txBox="1"/>
          <p:nvPr/>
        </p:nvSpPr>
        <p:spPr>
          <a:xfrm>
            <a:off x="770011" y="1580808"/>
            <a:ext cx="10104817" cy="5211877"/>
          </a:xfrm>
          <a:prstGeom prst="rect">
            <a:avLst/>
          </a:prstGeom>
          <a:noFill/>
          <a:ln>
            <a:noFill/>
          </a:ln>
        </p:spPr>
        <p:txBody>
          <a:bodyPr anchorCtr="0" anchor="t" bIns="45700" lIns="91425" spcFirstLastPara="1" rIns="91425" wrap="square" tIns="45700">
            <a:normAutofit fontScale="25000" lnSpcReduction="20000"/>
          </a:bodyPr>
          <a:lstStyle/>
          <a:p>
            <a:pPr indent="0" lvl="0" marL="0" marR="0" rtl="0" algn="l">
              <a:lnSpc>
                <a:spcPct val="120000"/>
              </a:lnSpc>
              <a:spcBef>
                <a:spcPts val="0"/>
              </a:spcBef>
              <a:spcAft>
                <a:spcPts val="0"/>
              </a:spcAft>
              <a:buClr>
                <a:srgbClr val="0B49CB"/>
              </a:buClr>
              <a:buSzPct val="100000"/>
              <a:buFont typeface="Arial"/>
              <a:buNone/>
            </a:pPr>
            <a:r>
              <a:rPr lang="en-US" sz="8800">
                <a:solidFill>
                  <a:srgbClr val="0B49CB"/>
                </a:solidFill>
                <a:latin typeface="Arial"/>
                <a:ea typeface="Arial"/>
                <a:cs typeface="Arial"/>
                <a:sym typeface="Arial"/>
              </a:rPr>
              <a:t>Executive Summary</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Data collection methodology:</a:t>
            </a:r>
            <a:endParaRPr/>
          </a:p>
          <a:p>
            <a:pPr indent="-349250" lvl="1" marL="914400" rtl="0" algn="l">
              <a:lnSpc>
                <a:spcPct val="115000"/>
              </a:lnSpc>
              <a:spcBef>
                <a:spcPts val="0"/>
              </a:spcBef>
              <a:spcAft>
                <a:spcPts val="0"/>
              </a:spcAft>
              <a:buClr>
                <a:srgbClr val="757070"/>
              </a:buClr>
              <a:buSzPct val="100000"/>
              <a:buChar char="•"/>
            </a:pPr>
            <a:r>
              <a:rPr lang="en-US" sz="7600">
                <a:solidFill>
                  <a:srgbClr val="757070"/>
                </a:solidFill>
              </a:rPr>
              <a:t>Data was collected through the SpaceX API and web scraping from Wikipedia.</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data wrangling</a:t>
            </a:r>
            <a:endParaRPr/>
          </a:p>
          <a:p>
            <a:pPr indent="-349250" lvl="1" marL="914400" rtl="0" algn="l">
              <a:lnSpc>
                <a:spcPct val="115000"/>
              </a:lnSpc>
              <a:spcBef>
                <a:spcPts val="0"/>
              </a:spcBef>
              <a:spcAft>
                <a:spcPts val="0"/>
              </a:spcAft>
              <a:buClr>
                <a:srgbClr val="757070"/>
              </a:buClr>
              <a:buSzPct val="100000"/>
              <a:buChar char="•"/>
            </a:pPr>
            <a:r>
              <a:rPr lang="en-US" sz="7600">
                <a:solidFill>
                  <a:srgbClr val="757070"/>
                </a:solidFill>
              </a:rPr>
              <a:t>The data was prepared for analysis and modeling by filtering, handling missing values, and applying one-hot encoding.</a:t>
            </a:r>
            <a:endParaRPr sz="7600">
              <a:solidFill>
                <a:srgbClr val="757070"/>
              </a:solidFill>
            </a:endParaRPr>
          </a:p>
          <a:p>
            <a:pPr indent="-228600" lvl="1" marL="685800" marR="0" rtl="0" algn="l">
              <a:lnSpc>
                <a:spcPct val="120000"/>
              </a:lnSpc>
              <a:spcBef>
                <a:spcPts val="1400"/>
              </a:spcBef>
              <a:spcAft>
                <a:spcPts val="0"/>
              </a:spcAft>
              <a:buClr>
                <a:srgbClr val="757070"/>
              </a:buClr>
              <a:buSzPct val="100000"/>
              <a:buChar char="•"/>
            </a:pPr>
            <a:r>
              <a:t/>
            </a:r>
            <a:endParaRPr sz="7600">
              <a:solidFill>
                <a:srgbClr val="757070"/>
              </a:solidFill>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exploratory data analysis (EDA) using visualization and SQL</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interactive visual analytics using Folium and Plotly Dash</a:t>
            </a:r>
            <a:endParaRPr/>
          </a:p>
          <a:p>
            <a:pPr indent="-228600" lvl="0" marL="228600" marR="0" rtl="0" algn="l">
              <a:lnSpc>
                <a:spcPct val="120000"/>
              </a:lnSpc>
              <a:spcBef>
                <a:spcPts val="1400"/>
              </a:spcBef>
              <a:spcAft>
                <a:spcPts val="0"/>
              </a:spcAft>
              <a:buClr>
                <a:srgbClr val="292929"/>
              </a:buClr>
              <a:buSzPct val="100000"/>
              <a:buFont typeface="Arial"/>
              <a:buChar char="•"/>
            </a:pPr>
            <a:r>
              <a:rPr lang="en-US" sz="8800">
                <a:solidFill>
                  <a:srgbClr val="292929"/>
                </a:solidFill>
                <a:latin typeface="Arial"/>
                <a:ea typeface="Arial"/>
                <a:cs typeface="Arial"/>
                <a:sym typeface="Arial"/>
              </a:rPr>
              <a:t>Perform predictive analysis using classification models</a:t>
            </a:r>
            <a:endParaRPr/>
          </a:p>
          <a:p>
            <a:pPr indent="-228600" lvl="1" marL="685800" marR="0" rtl="0" algn="l">
              <a:lnSpc>
                <a:spcPct val="120000"/>
              </a:lnSpc>
              <a:spcBef>
                <a:spcPts val="1400"/>
              </a:spcBef>
              <a:spcAft>
                <a:spcPts val="0"/>
              </a:spcAft>
              <a:buClr>
                <a:srgbClr val="757070"/>
              </a:buClr>
              <a:buSzPct val="100000"/>
              <a:buFont typeface="Arial"/>
              <a:buChar char="•"/>
            </a:pPr>
            <a:r>
              <a:rPr b="0" i="0" lang="en-US" sz="7600" u="none" cap="none" strike="noStrike">
                <a:solidFill>
                  <a:srgbClr val="757070"/>
                </a:solidFill>
                <a:latin typeface="Arial"/>
                <a:ea typeface="Arial"/>
                <a:cs typeface="Arial"/>
                <a:sym typeface="Arial"/>
              </a:rPr>
              <a:t>How to build, tune, evaluate classification models</a:t>
            </a:r>
            <a:endParaRPr/>
          </a:p>
          <a:p>
            <a:pPr indent="-88900" lvl="0" marL="228600" marR="0" rtl="0" algn="l">
              <a:lnSpc>
                <a:spcPct val="120000"/>
              </a:lnSpc>
              <a:spcBef>
                <a:spcPts val="1400"/>
              </a:spcBef>
              <a:spcAft>
                <a:spcPts val="0"/>
              </a:spcAft>
              <a:buClr>
                <a:srgbClr val="0070C0"/>
              </a:buClr>
              <a:buSzPct val="100000"/>
              <a:buFont typeface="Arial"/>
              <a:buNone/>
            </a:pPr>
            <a:r>
              <a:t/>
            </a:r>
            <a:endParaRPr sz="88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a:p>
            <a:pPr indent="-193675" lvl="0" marL="228600" marR="0" rtl="0" algn="l">
              <a:lnSpc>
                <a:spcPct val="100000"/>
              </a:lnSpc>
              <a:spcBef>
                <a:spcPts val="1400"/>
              </a:spcBef>
              <a:spcAft>
                <a:spcPts val="0"/>
              </a:spcAft>
              <a:buClr>
                <a:srgbClr val="0070C0"/>
              </a:buClr>
              <a:buSzPct val="100000"/>
              <a:buFont typeface="Arial"/>
              <a:buNone/>
            </a:pPr>
            <a:r>
              <a:t/>
            </a:r>
            <a:endParaRPr sz="2200">
              <a:solidFill>
                <a:srgbClr val="292929"/>
              </a:solidFill>
              <a:latin typeface="Arial"/>
              <a:ea typeface="Arial"/>
              <a:cs typeface="Arial"/>
              <a:sym typeface="Arial"/>
            </a:endParaRPr>
          </a:p>
        </p:txBody>
      </p:sp>
      <p:sp>
        <p:nvSpPr>
          <p:cNvPr id="123" name="Google Shape;123;p6"/>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Methodology</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7"/>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29" name="Google Shape;129;p7"/>
          <p:cNvSpPr txBox="1"/>
          <p:nvPr>
            <p:ph idx="1" type="body"/>
          </p:nvPr>
        </p:nvSpPr>
        <p:spPr>
          <a:xfrm>
            <a:off x="770011" y="1531363"/>
            <a:ext cx="10515600" cy="4351200"/>
          </a:xfrm>
          <a:prstGeom prst="rect">
            <a:avLst/>
          </a:prstGeom>
          <a:noFill/>
          <a:ln>
            <a:noFill/>
          </a:ln>
        </p:spPr>
        <p:txBody>
          <a:bodyPr anchorCtr="0" anchor="t" bIns="45700" lIns="91425" spcFirstLastPara="1" rIns="91425" wrap="square" tIns="45700">
            <a:noAutofit/>
          </a:bodyPr>
          <a:lstStyle/>
          <a:p>
            <a:pPr indent="-336550" lvl="0" marL="457200" rtl="0" algn="l">
              <a:lnSpc>
                <a:spcPct val="115000"/>
              </a:lnSpc>
              <a:spcBef>
                <a:spcPts val="1200"/>
              </a:spcBef>
              <a:spcAft>
                <a:spcPts val="0"/>
              </a:spcAft>
              <a:buClr>
                <a:schemeClr val="dk1"/>
              </a:buClr>
              <a:buSzPts val="1700"/>
              <a:buChar char="●"/>
            </a:pPr>
            <a:r>
              <a:rPr lang="en-US" sz="1700">
                <a:solidFill>
                  <a:schemeClr val="dk1"/>
                </a:solidFill>
              </a:rPr>
              <a:t>Identify Da</a:t>
            </a:r>
            <a:r>
              <a:rPr lang="en-US" sz="1700">
                <a:solidFill>
                  <a:schemeClr val="dk1"/>
                </a:solidFill>
              </a:rPr>
              <a:t>t</a:t>
            </a:r>
            <a:r>
              <a:rPr lang="en-US" sz="1700">
                <a:solidFill>
                  <a:schemeClr val="dk1"/>
                </a:solidFill>
              </a:rPr>
              <a:t>a Sources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SpaceX API, Wikipedia</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 Request</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API request for Falcon 9 launch data</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Custom functions for payload mass, velocity, altitude, weather</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 Parsing and Conversion</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Decode with </a:t>
            </a:r>
            <a:r>
              <a:rPr lang="en-US" sz="1700">
                <a:solidFill>
                  <a:srgbClr val="188038"/>
                </a:solidFill>
              </a:rPr>
              <a:t>.json()</a:t>
            </a:r>
            <a:endParaRPr sz="1700">
              <a:solidFill>
                <a:srgbClr val="188038"/>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Convert to dataframe using </a:t>
            </a:r>
            <a:r>
              <a:rPr lang="en-US" sz="1700">
                <a:solidFill>
                  <a:srgbClr val="188038"/>
                </a:solidFill>
              </a:rPr>
              <a:t>.json_normalize()</a:t>
            </a:r>
            <a:endParaRPr sz="1700">
              <a:solidFill>
                <a:srgbClr val="188038"/>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 Organization</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Store data in a dictionary</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Convert dictionary to dataframe</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 Filtering</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Filter for Falcon 9 launches</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Handling Missing Values</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Impute missing payload mass with mean</a:t>
            </a:r>
            <a:endParaRPr sz="1700">
              <a:solidFill>
                <a:schemeClr val="dk1"/>
              </a:solidFill>
            </a:endParaRPr>
          </a:p>
          <a:p>
            <a:pPr indent="-336550" lvl="0" marL="457200" rtl="0" algn="l">
              <a:lnSpc>
                <a:spcPct val="115000"/>
              </a:lnSpc>
              <a:spcBef>
                <a:spcPts val="0"/>
              </a:spcBef>
              <a:spcAft>
                <a:spcPts val="0"/>
              </a:spcAft>
              <a:buClr>
                <a:schemeClr val="dk1"/>
              </a:buClr>
              <a:buSzPts val="1700"/>
              <a:buChar char="●"/>
            </a:pPr>
            <a:r>
              <a:rPr lang="en-US" sz="1700">
                <a:solidFill>
                  <a:schemeClr val="dk1"/>
                </a:solidFill>
              </a:rPr>
              <a:t>Data Export</a:t>
            </a:r>
            <a:endParaRPr sz="1700">
              <a:solidFill>
                <a:schemeClr val="dk1"/>
              </a:solidFill>
            </a:endParaRPr>
          </a:p>
          <a:p>
            <a:pPr indent="-336550" lvl="1" marL="914400" rtl="0" algn="l">
              <a:lnSpc>
                <a:spcPct val="115000"/>
              </a:lnSpc>
              <a:spcBef>
                <a:spcPts val="0"/>
              </a:spcBef>
              <a:spcAft>
                <a:spcPts val="0"/>
              </a:spcAft>
              <a:buClr>
                <a:schemeClr val="dk1"/>
              </a:buClr>
              <a:buSzPts val="1700"/>
              <a:buChar char="○"/>
            </a:pPr>
            <a:r>
              <a:rPr lang="en-US" sz="1700">
                <a:solidFill>
                  <a:schemeClr val="dk1"/>
                </a:solidFill>
              </a:rPr>
              <a:t>Export cleaned data to CSV</a:t>
            </a:r>
            <a:endParaRPr sz="1700">
              <a:solidFill>
                <a:schemeClr val="dk1"/>
              </a:solidFill>
            </a:endParaRPr>
          </a:p>
        </p:txBody>
      </p:sp>
      <p:sp>
        <p:nvSpPr>
          <p:cNvPr id="130" name="Google Shape;130;p7"/>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a:t>
            </a:r>
            <a:endParaRPr sz="4000">
              <a:solidFill>
                <a:srgbClr val="0B49CB"/>
              </a:solidFill>
              <a:latin typeface="IBM Plex Mono SemiBold"/>
              <a:ea typeface="IBM Plex Mono SemiBold"/>
              <a:cs typeface="IBM Plex Mono SemiBold"/>
              <a:sym typeface="IBM Plex Mono SemiBo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34" name="Shape 134"/>
        <p:cNvGrpSpPr/>
        <p:nvPr/>
      </p:nvGrpSpPr>
      <p:grpSpPr>
        <a:xfrm>
          <a:off x="0" y="0"/>
          <a:ext cx="0" cy="0"/>
          <a:chOff x="0" y="0"/>
          <a:chExt cx="0" cy="0"/>
        </a:xfrm>
      </p:grpSpPr>
      <p:sp>
        <p:nvSpPr>
          <p:cNvPr id="135" name="Google Shape;135;p8"/>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36" name="Google Shape;136;p8"/>
          <p:cNvSpPr txBox="1"/>
          <p:nvPr>
            <p:ph idx="1" type="body"/>
          </p:nvPr>
        </p:nvSpPr>
        <p:spPr>
          <a:xfrm>
            <a:off x="820738" y="1800225"/>
            <a:ext cx="4640263" cy="4225925"/>
          </a:xfrm>
          <a:prstGeom prst="rect">
            <a:avLst/>
          </a:prstGeom>
          <a:noFill/>
          <a:ln>
            <a:noFill/>
          </a:ln>
        </p:spPr>
        <p:txBody>
          <a:bodyPr anchorCtr="0" anchor="t" bIns="45700" lIns="91425" spcFirstLastPara="1" rIns="91425" wrap="square" tIns="45700">
            <a:normAutofit fontScale="92500" lnSpcReduction="10000"/>
          </a:bodyPr>
          <a:lstStyle/>
          <a:p>
            <a:pPr indent="-357822" lvl="0" marL="457200" rtl="0" algn="l">
              <a:lnSpc>
                <a:spcPct val="115000"/>
              </a:lnSpc>
              <a:spcBef>
                <a:spcPts val="1200"/>
              </a:spcBef>
              <a:spcAft>
                <a:spcPts val="0"/>
              </a:spcAft>
              <a:buClr>
                <a:srgbClr val="292929"/>
              </a:buClr>
              <a:buSzPct val="100000"/>
              <a:buChar char="•"/>
            </a:pPr>
            <a:r>
              <a:rPr lang="en-US" sz="2200">
                <a:solidFill>
                  <a:srgbClr val="292929"/>
                </a:solidFill>
              </a:rPr>
              <a:t>I used a GET request to the SpaceX API to collect data, then cleaned and performed basic data wrangling and formatting on the requested data.</a:t>
            </a:r>
            <a:endParaRPr sz="2200">
              <a:solidFill>
                <a:srgbClr val="292929"/>
              </a:solidFill>
            </a:endParaRPr>
          </a:p>
          <a:p>
            <a:pPr indent="-88900" lvl="0" marL="228600" marR="0" rtl="0" algn="l">
              <a:lnSpc>
                <a:spcPct val="100000"/>
              </a:lnSpc>
              <a:spcBef>
                <a:spcPts val="1400"/>
              </a:spcBef>
              <a:spcAft>
                <a:spcPts val="0"/>
              </a:spcAft>
              <a:buClr>
                <a:schemeClr val="dk1"/>
              </a:buClr>
              <a:buSzPct val="100000"/>
              <a:buFont typeface="Arial"/>
              <a:buNone/>
            </a:pPr>
            <a:r>
              <a:t/>
            </a:r>
            <a:endParaRPr b="0" i="0" sz="2200" u="none" cap="none" strike="noStrike">
              <a:solidFill>
                <a:srgbClr val="292929"/>
              </a:solidFill>
              <a:latin typeface="Arial"/>
              <a:ea typeface="Arial"/>
              <a:cs typeface="Arial"/>
              <a:sym typeface="Arial"/>
            </a:endParaRPr>
          </a:p>
          <a:p>
            <a:pPr indent="-218122" lvl="0" marL="228600" marR="0" rtl="0" algn="l">
              <a:lnSpc>
                <a:spcPct val="100000"/>
              </a:lnSpc>
              <a:spcBef>
                <a:spcPts val="1400"/>
              </a:spcBef>
              <a:spcAft>
                <a:spcPts val="0"/>
              </a:spcAft>
              <a:buClr>
                <a:srgbClr val="292929"/>
              </a:buClr>
              <a:buSzPct val="100000"/>
              <a:buFont typeface="Arial"/>
              <a:buChar char="•"/>
            </a:pPr>
            <a:r>
              <a:rPr lang="en-US" sz="2200" u="sng">
                <a:solidFill>
                  <a:schemeClr val="hlink"/>
                </a:solidFill>
                <a:hlinkClick r:id="rId4"/>
              </a:rPr>
              <a:t>https://github.com/m4ryan/Capstone-Project/blob/main/SpaceX_Data_Collection_API.ipynb</a:t>
            </a:r>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a:p>
            <a:pPr indent="-50800" lvl="0" marL="228600" marR="0" rtl="0" algn="l">
              <a:lnSpc>
                <a:spcPct val="90000"/>
              </a:lnSpc>
              <a:spcBef>
                <a:spcPts val="1000"/>
              </a:spcBef>
              <a:spcAft>
                <a:spcPts val="0"/>
              </a:spcAft>
              <a:buClr>
                <a:schemeClr val="dk1"/>
              </a:buClr>
              <a:buSzPct val="100000"/>
              <a:buFont typeface="Arial"/>
              <a:buNone/>
            </a:pPr>
            <a:r>
              <a:t/>
            </a:r>
            <a:endParaRPr sz="2800">
              <a:solidFill>
                <a:schemeClr val="dk1"/>
              </a:solidFill>
              <a:latin typeface="Calibri"/>
              <a:ea typeface="Calibri"/>
              <a:cs typeface="Calibri"/>
              <a:sym typeface="Calibri"/>
            </a:endParaRPr>
          </a:p>
        </p:txBody>
      </p:sp>
      <p:sp>
        <p:nvSpPr>
          <p:cNvPr id="137" name="Google Shape;137;p8"/>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SpaceX API</a:t>
            </a:r>
            <a:endParaRPr/>
          </a:p>
        </p:txBody>
      </p:sp>
      <p:pic>
        <p:nvPicPr>
          <p:cNvPr id="138" name="Google Shape;138;p8"/>
          <p:cNvPicPr preferRelativeResize="0"/>
          <p:nvPr/>
        </p:nvPicPr>
        <p:blipFill rotWithShape="1">
          <a:blip r:embed="rId5">
            <a:alphaModFix/>
          </a:blip>
          <a:srcRect b="0" l="0" r="0" t="0"/>
          <a:stretch/>
        </p:blipFill>
        <p:spPr>
          <a:xfrm>
            <a:off x="6290636" y="2093088"/>
            <a:ext cx="4861273" cy="452706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9"/>
          <p:cNvSpPr txBox="1"/>
          <p:nvPr>
            <p:ph idx="12" type="sldNum"/>
          </p:nvPr>
        </p:nvSpPr>
        <p:spPr>
          <a:xfrm>
            <a:off x="8714772" y="6025573"/>
            <a:ext cx="2743200" cy="401638"/>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144" name="Google Shape;144;p9"/>
          <p:cNvSpPr txBox="1"/>
          <p:nvPr>
            <p:ph idx="1" type="body"/>
          </p:nvPr>
        </p:nvSpPr>
        <p:spPr>
          <a:xfrm>
            <a:off x="922411" y="1792288"/>
            <a:ext cx="3932238" cy="3811587"/>
          </a:xfrm>
          <a:prstGeom prst="rect">
            <a:avLst/>
          </a:prstGeom>
          <a:noFill/>
          <a:ln>
            <a:noFill/>
          </a:ln>
        </p:spPr>
        <p:txBody>
          <a:bodyPr anchorCtr="0" anchor="t" bIns="45700" lIns="91425" spcFirstLastPara="1" rIns="91425" wrap="square" tIns="45700">
            <a:noAutofit/>
          </a:bodyPr>
          <a:lstStyle/>
          <a:p>
            <a:pPr indent="-368300" lvl="0" marL="457200" rtl="0" algn="l">
              <a:lnSpc>
                <a:spcPct val="115000"/>
              </a:lnSpc>
              <a:spcBef>
                <a:spcPts val="1200"/>
              </a:spcBef>
              <a:spcAft>
                <a:spcPts val="0"/>
              </a:spcAft>
              <a:buClr>
                <a:srgbClr val="292929"/>
              </a:buClr>
              <a:buSzPts val="2200"/>
              <a:buChar char="•"/>
            </a:pPr>
            <a:r>
              <a:rPr lang="en-US" sz="2200">
                <a:solidFill>
                  <a:srgbClr val="292929"/>
                </a:solidFill>
              </a:rPr>
              <a:t>I used web scraping with BeautifulSoup to extract Falcon 9 launch records, parsed the table, and converted it into a pandas dataframe.</a:t>
            </a:r>
            <a:endParaRPr sz="2200">
              <a:solidFill>
                <a:srgbClr val="292929"/>
              </a:solidFill>
            </a:endParaRPr>
          </a:p>
          <a:p>
            <a:pPr indent="-88900" lvl="0" marL="228600" marR="0" rtl="0" algn="l">
              <a:lnSpc>
                <a:spcPct val="100000"/>
              </a:lnSpc>
              <a:spcBef>
                <a:spcPts val="1400"/>
              </a:spcBef>
              <a:spcAft>
                <a:spcPts val="0"/>
              </a:spcAft>
              <a:buClr>
                <a:schemeClr val="dk1"/>
              </a:buClr>
              <a:buSzPts val="2200"/>
              <a:buFont typeface="Arial"/>
              <a:buNone/>
            </a:pPr>
            <a:r>
              <a:t/>
            </a:r>
            <a:endParaRPr sz="2200">
              <a:solidFill>
                <a:srgbClr val="292929"/>
              </a:solidFill>
              <a:latin typeface="Arial"/>
              <a:ea typeface="Arial"/>
              <a:cs typeface="Arial"/>
              <a:sym typeface="Arial"/>
            </a:endParaRPr>
          </a:p>
          <a:p>
            <a:pPr indent="-228600" lvl="0" marL="228600" marR="0" rtl="0" algn="l">
              <a:lnSpc>
                <a:spcPct val="100000"/>
              </a:lnSpc>
              <a:spcBef>
                <a:spcPts val="1400"/>
              </a:spcBef>
              <a:spcAft>
                <a:spcPts val="0"/>
              </a:spcAft>
              <a:buClr>
                <a:srgbClr val="292929"/>
              </a:buClr>
              <a:buSzPts val="2200"/>
              <a:buFont typeface="Arial"/>
              <a:buChar char="•"/>
            </a:pPr>
            <a:r>
              <a:rPr lang="en-US" sz="2200" u="sng">
                <a:solidFill>
                  <a:schemeClr val="hlink"/>
                </a:solidFill>
                <a:hlinkClick r:id="rId4"/>
              </a:rPr>
              <a:t>https://github.com/m4ryan/Capstone-Project/blob/main/SpaceX_Web_Scraping.ipynb</a:t>
            </a:r>
            <a:endParaRPr/>
          </a:p>
        </p:txBody>
      </p:sp>
      <p:sp>
        <p:nvSpPr>
          <p:cNvPr id="145" name="Google Shape;145;p9"/>
          <p:cNvSpPr txBox="1"/>
          <p:nvPr/>
        </p:nvSpPr>
        <p:spPr>
          <a:xfrm>
            <a:off x="770011" y="5386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05493"/>
              </a:buClr>
              <a:buSzPct val="100000"/>
              <a:buFont typeface="IBM Plex Mono SemiBold"/>
              <a:buNone/>
            </a:pPr>
            <a:r>
              <a:t/>
            </a:r>
            <a:endParaRPr sz="4000">
              <a:solidFill>
                <a:srgbClr val="1C7DDB"/>
              </a:solidFill>
              <a:latin typeface="Arial"/>
              <a:ea typeface="Arial"/>
              <a:cs typeface="Arial"/>
              <a:sym typeface="Arial"/>
            </a:endParaRPr>
          </a:p>
        </p:txBody>
      </p:sp>
      <p:sp>
        <p:nvSpPr>
          <p:cNvPr id="146" name="Google Shape;146;p9"/>
          <p:cNvSpPr txBox="1"/>
          <p:nvPr/>
        </p:nvSpPr>
        <p:spPr>
          <a:xfrm>
            <a:off x="922411" y="691050"/>
            <a:ext cx="10515600" cy="549049"/>
          </a:xfrm>
          <a:prstGeom prst="rect">
            <a:avLst/>
          </a:prstGeom>
          <a:noFill/>
          <a:ln>
            <a:noFill/>
          </a:ln>
        </p:spPr>
        <p:txBody>
          <a:bodyPr anchorCtr="0" anchor="ctr" bIns="45700" lIns="91425" spcFirstLastPara="1" rIns="91425" wrap="square" tIns="45700">
            <a:normAutofit fontScale="92500" lnSpcReduction="20000"/>
          </a:bodyPr>
          <a:lstStyle/>
          <a:p>
            <a:pPr indent="0" lvl="0" marL="0" marR="0" rtl="0" algn="l">
              <a:lnSpc>
                <a:spcPct val="90000"/>
              </a:lnSpc>
              <a:spcBef>
                <a:spcPts val="0"/>
              </a:spcBef>
              <a:spcAft>
                <a:spcPts val="0"/>
              </a:spcAft>
              <a:buClr>
                <a:srgbClr val="0B49CB"/>
              </a:buClr>
              <a:buSzPct val="100000"/>
              <a:buFont typeface="Arial"/>
              <a:buNone/>
            </a:pPr>
            <a:r>
              <a:rPr lang="en-US" sz="4000">
                <a:solidFill>
                  <a:srgbClr val="0B49CB"/>
                </a:solidFill>
                <a:latin typeface="Arial"/>
                <a:ea typeface="Arial"/>
                <a:cs typeface="Arial"/>
                <a:sym typeface="Arial"/>
              </a:rPr>
              <a:t>Data Collection - Scraping</a:t>
            </a:r>
            <a:endParaRPr sz="4000">
              <a:solidFill>
                <a:srgbClr val="0B49CB"/>
              </a:solidFill>
              <a:latin typeface="IBM Plex Mono SemiBold"/>
              <a:ea typeface="IBM Plex Mono SemiBold"/>
              <a:cs typeface="IBM Plex Mono SemiBold"/>
              <a:sym typeface="IBM Plex Mono SemiBold"/>
            </a:endParaRPr>
          </a:p>
        </p:txBody>
      </p:sp>
      <p:pic>
        <p:nvPicPr>
          <p:cNvPr id="147" name="Google Shape;147;p9"/>
          <p:cNvPicPr preferRelativeResize="0"/>
          <p:nvPr/>
        </p:nvPicPr>
        <p:blipFill>
          <a:blip r:embed="rId5">
            <a:alphaModFix/>
          </a:blip>
          <a:stretch>
            <a:fillRect/>
          </a:stretch>
        </p:blipFill>
        <p:spPr>
          <a:xfrm>
            <a:off x="5529097" y="1989363"/>
            <a:ext cx="5756501" cy="395265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2021-04-29T18:58:34Z</dcterms:created>
  <dc:creator>YAN Luo</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